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76" r:id="rId2"/>
    <p:sldId id="277" r:id="rId3"/>
    <p:sldId id="278" r:id="rId4"/>
    <p:sldId id="291" r:id="rId5"/>
    <p:sldId id="290" r:id="rId6"/>
    <p:sldId id="324" r:id="rId7"/>
    <p:sldId id="294" r:id="rId8"/>
    <p:sldId id="293" r:id="rId9"/>
    <p:sldId id="288" r:id="rId10"/>
    <p:sldId id="325" r:id="rId11"/>
    <p:sldId id="326" r:id="rId12"/>
    <p:sldId id="327" r:id="rId13"/>
    <p:sldId id="328" r:id="rId14"/>
    <p:sldId id="329" r:id="rId15"/>
    <p:sldId id="330" r:id="rId16"/>
    <p:sldId id="331" r:id="rId17"/>
    <p:sldId id="317" r:id="rId18"/>
    <p:sldId id="306" r:id="rId19"/>
    <p:sldId id="298" r:id="rId20"/>
    <p:sldId id="299" r:id="rId21"/>
    <p:sldId id="309" r:id="rId22"/>
    <p:sldId id="322" r:id="rId23"/>
    <p:sldId id="321" r:id="rId24"/>
    <p:sldId id="300" r:id="rId25"/>
    <p:sldId id="301" r:id="rId26"/>
    <p:sldId id="310" r:id="rId27"/>
    <p:sldId id="303" r:id="rId28"/>
    <p:sldId id="311" r:id="rId29"/>
    <p:sldId id="318" r:id="rId30"/>
    <p:sldId id="314" r:id="rId31"/>
    <p:sldId id="315" r:id="rId32"/>
    <p:sldId id="316" r:id="rId33"/>
    <p:sldId id="313" r:id="rId34"/>
    <p:sldId id="285" r:id="rId35"/>
    <p:sldId id="287" r:id="rId36"/>
    <p:sldId id="305" r:id="rId37"/>
    <p:sldId id="292" r:id="rId38"/>
    <p:sldId id="320" r:id="rId39"/>
    <p:sldId id="319" r:id="rId40"/>
  </p:sldIdLst>
  <p:sldSz cx="9144000" cy="6858000" type="screen4x3"/>
  <p:notesSz cx="6858000" cy="9945688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BDBF"/>
    <a:srgbClr val="4D92C3"/>
    <a:srgbClr val="FF993F"/>
    <a:srgbClr val="666666"/>
    <a:srgbClr val="BE1E3C"/>
    <a:srgbClr val="FFE100"/>
    <a:srgbClr val="FFF0B2"/>
    <a:srgbClr val="BD1E3B"/>
    <a:srgbClr val="DDDDDD"/>
    <a:srgbClr val="FA6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4" autoAdjust="0"/>
    <p:restoredTop sz="97520" autoAdjust="0"/>
  </p:normalViewPr>
  <p:slideViewPr>
    <p:cSldViewPr>
      <p:cViewPr varScale="1">
        <p:scale>
          <a:sx n="163" d="100"/>
          <a:sy n="163" d="100"/>
        </p:scale>
        <p:origin x="1632" y="15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114" d="100"/>
          <a:sy n="114" d="100"/>
        </p:scale>
        <p:origin x="520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3.png"/><Relationship Id="rId1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55316D-F8CF-4F07-B706-6954A5EC3AE5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542057B-436A-4959-A9E4-D4B82669BA77}">
      <dgm:prSet phldrT="[Text]"/>
      <dgm:spPr/>
      <dgm:t>
        <a:bodyPr/>
        <a:lstStyle/>
        <a:p>
          <a:r>
            <a:rPr lang="de-DE" dirty="0"/>
            <a:t>Start mit 3 Pathogenen</a:t>
          </a:r>
        </a:p>
      </dgm:t>
    </dgm:pt>
    <dgm:pt modelId="{6A4840C1-811F-465A-BC0E-2A5391F1E62E}" type="parTrans" cxnId="{07BAC4E1-D75A-4192-AA99-9128CCDA148C}">
      <dgm:prSet/>
      <dgm:spPr/>
      <dgm:t>
        <a:bodyPr/>
        <a:lstStyle/>
        <a:p>
          <a:endParaRPr lang="de-DE"/>
        </a:p>
      </dgm:t>
    </dgm:pt>
    <dgm:pt modelId="{2B0E81D5-07FB-4BDF-86C4-7F46B6DD37FD}" type="sibTrans" cxnId="{07BAC4E1-D75A-4192-AA99-9128CCDA148C}">
      <dgm:prSet/>
      <dgm:spPr/>
      <dgm:t>
        <a:bodyPr/>
        <a:lstStyle/>
        <a:p>
          <a:endParaRPr lang="de-DE"/>
        </a:p>
      </dgm:t>
    </dgm:pt>
    <dgm:pt modelId="{379E531C-C67E-4C50-AC50-0FB761B14823}">
      <dgm:prSet phldrT="[Text]"/>
      <dgm:spPr/>
      <dgm:t>
        <a:bodyPr/>
        <a:lstStyle/>
        <a:p>
          <a:r>
            <a:rPr lang="de-DE" dirty="0"/>
            <a:t>Explosionsartige Ausbreitung in Runde 2</a:t>
          </a:r>
        </a:p>
      </dgm:t>
    </dgm:pt>
    <dgm:pt modelId="{A962EE10-2BBE-4377-82B2-EF83F78028DD}" type="parTrans" cxnId="{803CF41B-8046-49D9-8D08-5D78A49E0EB6}">
      <dgm:prSet/>
      <dgm:spPr/>
      <dgm:t>
        <a:bodyPr/>
        <a:lstStyle/>
        <a:p>
          <a:endParaRPr lang="de-DE"/>
        </a:p>
      </dgm:t>
    </dgm:pt>
    <dgm:pt modelId="{DAD66F7B-868F-4585-A2B6-881BEFBB56C2}" type="sibTrans" cxnId="{803CF41B-8046-49D9-8D08-5D78A49E0EB6}">
      <dgm:prSet/>
      <dgm:spPr/>
      <dgm:t>
        <a:bodyPr/>
        <a:lstStyle/>
        <a:p>
          <a:endParaRPr lang="de-DE"/>
        </a:p>
      </dgm:t>
    </dgm:pt>
    <dgm:pt modelId="{3468923C-9A73-463C-9F78-BC67FD14B583}">
      <dgm:prSet/>
      <dgm:spPr/>
      <dgm:t>
        <a:bodyPr/>
        <a:lstStyle/>
        <a:p>
          <a:r>
            <a:rPr lang="de-DE" dirty="0"/>
            <a:t>Nur ein Pathogen gleichzeitig je Stadt</a:t>
          </a:r>
        </a:p>
      </dgm:t>
    </dgm:pt>
    <dgm:pt modelId="{DECE377A-0EA5-465F-A452-824FA3CC9E60}" type="parTrans" cxnId="{75C127F6-AF82-4460-B69D-3B02DD00C6C8}">
      <dgm:prSet/>
      <dgm:spPr/>
      <dgm:t>
        <a:bodyPr/>
        <a:lstStyle/>
        <a:p>
          <a:endParaRPr lang="de-DE"/>
        </a:p>
      </dgm:t>
    </dgm:pt>
    <dgm:pt modelId="{211983E0-8CAE-4F71-97A2-4ED12B2D6A65}" type="sibTrans" cxnId="{75C127F6-AF82-4460-B69D-3B02DD00C6C8}">
      <dgm:prSet/>
      <dgm:spPr/>
      <dgm:t>
        <a:bodyPr/>
        <a:lstStyle/>
        <a:p>
          <a:endParaRPr lang="de-DE"/>
        </a:p>
      </dgm:t>
    </dgm:pt>
    <dgm:pt modelId="{3D58909F-0AA0-47E5-B60F-E876A8D2D733}" type="pres">
      <dgm:prSet presAssocID="{D555316D-F8CF-4F07-B706-6954A5EC3AE5}" presName="linear" presStyleCnt="0">
        <dgm:presLayoutVars>
          <dgm:dir/>
          <dgm:resizeHandles val="exact"/>
        </dgm:presLayoutVars>
      </dgm:prSet>
      <dgm:spPr/>
    </dgm:pt>
    <dgm:pt modelId="{6F2BAE03-ADCD-43AD-9633-D0177B858E7A}" type="pres">
      <dgm:prSet presAssocID="{A542057B-436A-4959-A9E4-D4B82669BA77}" presName="comp" presStyleCnt="0"/>
      <dgm:spPr/>
    </dgm:pt>
    <dgm:pt modelId="{0EDADA68-0A46-4599-AF21-81E5C6205FE3}" type="pres">
      <dgm:prSet presAssocID="{A542057B-436A-4959-A9E4-D4B82669BA77}" presName="box" presStyleLbl="node1" presStyleIdx="0" presStyleCnt="3"/>
      <dgm:spPr/>
    </dgm:pt>
    <dgm:pt modelId="{588F58AB-D04D-47F1-978E-3F69A0FF754A}" type="pres">
      <dgm:prSet presAssocID="{A542057B-436A-4959-A9E4-D4B82669BA77}" presName="img" presStyleLbl="fgImgPlace1" presStyleIdx="0" presStyleCnt="3" custLinFactNeighborX="-2569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  <a:ln>
          <a:noFill/>
        </a:ln>
      </dgm:spPr>
    </dgm:pt>
    <dgm:pt modelId="{D15E689A-95AA-48A6-A343-9A2362D6B783}" type="pres">
      <dgm:prSet presAssocID="{A542057B-436A-4959-A9E4-D4B82669BA77}" presName="text" presStyleLbl="node1" presStyleIdx="0" presStyleCnt="3">
        <dgm:presLayoutVars>
          <dgm:bulletEnabled val="1"/>
        </dgm:presLayoutVars>
      </dgm:prSet>
      <dgm:spPr/>
    </dgm:pt>
    <dgm:pt modelId="{BEC85225-FB89-4024-8C91-3FDDB04B3E5C}" type="pres">
      <dgm:prSet presAssocID="{2B0E81D5-07FB-4BDF-86C4-7F46B6DD37FD}" presName="spacer" presStyleCnt="0"/>
      <dgm:spPr/>
    </dgm:pt>
    <dgm:pt modelId="{F5E82290-9FE3-4D59-9413-AE004EF5A026}" type="pres">
      <dgm:prSet presAssocID="{379E531C-C67E-4C50-AC50-0FB761B14823}" presName="comp" presStyleCnt="0"/>
      <dgm:spPr/>
    </dgm:pt>
    <dgm:pt modelId="{4A4936A8-ACF1-4919-9159-8F0AA1F42847}" type="pres">
      <dgm:prSet presAssocID="{379E531C-C67E-4C50-AC50-0FB761B14823}" presName="box" presStyleLbl="node1" presStyleIdx="1" presStyleCnt="3"/>
      <dgm:spPr/>
    </dgm:pt>
    <dgm:pt modelId="{4C86CB0C-848A-441A-9ED6-1DA503D93029}" type="pres">
      <dgm:prSet presAssocID="{379E531C-C67E-4C50-AC50-0FB761B14823}" presName="img" presStyleLbl="fgImgPlace1" presStyleIdx="1" presStyleCnt="3" custScaleX="100394" custLinFactNeighborX="-2373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l="19118" t="3937" r="19118" b="3937"/>
          </a:stretch>
        </a:blipFill>
        <a:ln>
          <a:noFill/>
        </a:ln>
      </dgm:spPr>
    </dgm:pt>
    <dgm:pt modelId="{1EB5C1F0-6BEE-4B21-A522-8546602F6145}" type="pres">
      <dgm:prSet presAssocID="{379E531C-C67E-4C50-AC50-0FB761B14823}" presName="text" presStyleLbl="node1" presStyleIdx="1" presStyleCnt="3">
        <dgm:presLayoutVars>
          <dgm:bulletEnabled val="1"/>
        </dgm:presLayoutVars>
      </dgm:prSet>
      <dgm:spPr/>
    </dgm:pt>
    <dgm:pt modelId="{92DE1487-7F0A-418E-82C8-FB9B985EF185}" type="pres">
      <dgm:prSet presAssocID="{DAD66F7B-868F-4585-A2B6-881BEFBB56C2}" presName="spacer" presStyleCnt="0"/>
      <dgm:spPr/>
    </dgm:pt>
    <dgm:pt modelId="{C2D5E4A9-8AF2-4C9C-BAED-391A3E9CA7D8}" type="pres">
      <dgm:prSet presAssocID="{3468923C-9A73-463C-9F78-BC67FD14B583}" presName="comp" presStyleCnt="0"/>
      <dgm:spPr/>
    </dgm:pt>
    <dgm:pt modelId="{B11E84CE-61D7-469D-98F8-8F5C351E5FEF}" type="pres">
      <dgm:prSet presAssocID="{3468923C-9A73-463C-9F78-BC67FD14B583}" presName="box" presStyleLbl="node1" presStyleIdx="2" presStyleCnt="3"/>
      <dgm:spPr/>
    </dgm:pt>
    <dgm:pt modelId="{3BB10D63-BECD-4A3E-A2DA-62A8F55EB013}" type="pres">
      <dgm:prSet presAssocID="{3468923C-9A73-463C-9F78-BC67FD14B583}" presName="img" presStyleLbl="fgImgPlace1" presStyleIdx="2" presStyleCnt="3" custLinFactNeighborX="-2569"/>
      <dgm:spPr>
        <a:blipFill>
          <a:blip xmlns:r="http://schemas.openxmlformats.org/officeDocument/2006/relationships" r:embed="rId4"/>
          <a:srcRect/>
          <a:stretch>
            <a:fillRect t="-10000" b="-10000"/>
          </a:stretch>
        </a:blipFill>
        <a:ln>
          <a:noFill/>
        </a:ln>
      </dgm:spPr>
    </dgm:pt>
    <dgm:pt modelId="{CF8B5FD7-32E9-43A0-9C03-F241A5C21C7F}" type="pres">
      <dgm:prSet presAssocID="{3468923C-9A73-463C-9F78-BC67FD14B583}" presName="text" presStyleLbl="node1" presStyleIdx="2" presStyleCnt="3">
        <dgm:presLayoutVars>
          <dgm:bulletEnabled val="1"/>
        </dgm:presLayoutVars>
      </dgm:prSet>
      <dgm:spPr/>
    </dgm:pt>
  </dgm:ptLst>
  <dgm:cxnLst>
    <dgm:cxn modelId="{E4DF3C04-D7CA-4623-95DF-B26144EF4B72}" type="presOf" srcId="{3468923C-9A73-463C-9F78-BC67FD14B583}" destId="{CF8B5FD7-32E9-43A0-9C03-F241A5C21C7F}" srcOrd="1" destOrd="0" presId="urn:microsoft.com/office/officeart/2005/8/layout/vList4"/>
    <dgm:cxn modelId="{803CF41B-8046-49D9-8D08-5D78A49E0EB6}" srcId="{D555316D-F8CF-4F07-B706-6954A5EC3AE5}" destId="{379E531C-C67E-4C50-AC50-0FB761B14823}" srcOrd="1" destOrd="0" parTransId="{A962EE10-2BBE-4377-82B2-EF83F78028DD}" sibTransId="{DAD66F7B-868F-4585-A2B6-881BEFBB56C2}"/>
    <dgm:cxn modelId="{551C3146-8CDB-48AE-B1BB-D544C4024361}" type="presOf" srcId="{A542057B-436A-4959-A9E4-D4B82669BA77}" destId="{0EDADA68-0A46-4599-AF21-81E5C6205FE3}" srcOrd="0" destOrd="0" presId="urn:microsoft.com/office/officeart/2005/8/layout/vList4"/>
    <dgm:cxn modelId="{FBF2D355-F1CB-44C0-81FD-3795E223B371}" type="presOf" srcId="{379E531C-C67E-4C50-AC50-0FB761B14823}" destId="{4A4936A8-ACF1-4919-9159-8F0AA1F42847}" srcOrd="0" destOrd="0" presId="urn:microsoft.com/office/officeart/2005/8/layout/vList4"/>
    <dgm:cxn modelId="{8C5ADA8C-C56C-4289-AEF8-3231C7D7D7D1}" type="presOf" srcId="{3468923C-9A73-463C-9F78-BC67FD14B583}" destId="{B11E84CE-61D7-469D-98F8-8F5C351E5FEF}" srcOrd="0" destOrd="0" presId="urn:microsoft.com/office/officeart/2005/8/layout/vList4"/>
    <dgm:cxn modelId="{C26949D7-978D-459C-902B-760F115590EC}" type="presOf" srcId="{379E531C-C67E-4C50-AC50-0FB761B14823}" destId="{1EB5C1F0-6BEE-4B21-A522-8546602F6145}" srcOrd="1" destOrd="0" presId="urn:microsoft.com/office/officeart/2005/8/layout/vList4"/>
    <dgm:cxn modelId="{07BAC4E1-D75A-4192-AA99-9128CCDA148C}" srcId="{D555316D-F8CF-4F07-B706-6954A5EC3AE5}" destId="{A542057B-436A-4959-A9E4-D4B82669BA77}" srcOrd="0" destOrd="0" parTransId="{6A4840C1-811F-465A-BC0E-2A5391F1E62E}" sibTransId="{2B0E81D5-07FB-4BDF-86C4-7F46B6DD37FD}"/>
    <dgm:cxn modelId="{052F7BE5-2968-4D87-92A2-1A3194503B72}" type="presOf" srcId="{A542057B-436A-4959-A9E4-D4B82669BA77}" destId="{D15E689A-95AA-48A6-A343-9A2362D6B783}" srcOrd="1" destOrd="0" presId="urn:microsoft.com/office/officeart/2005/8/layout/vList4"/>
    <dgm:cxn modelId="{75C127F6-AF82-4460-B69D-3B02DD00C6C8}" srcId="{D555316D-F8CF-4F07-B706-6954A5EC3AE5}" destId="{3468923C-9A73-463C-9F78-BC67FD14B583}" srcOrd="2" destOrd="0" parTransId="{DECE377A-0EA5-465F-A452-824FA3CC9E60}" sibTransId="{211983E0-8CAE-4F71-97A2-4ED12B2D6A65}"/>
    <dgm:cxn modelId="{4BC808FB-AF00-4D0B-8085-9421696B0D95}" type="presOf" srcId="{D555316D-F8CF-4F07-B706-6954A5EC3AE5}" destId="{3D58909F-0AA0-47E5-B60F-E876A8D2D733}" srcOrd="0" destOrd="0" presId="urn:microsoft.com/office/officeart/2005/8/layout/vList4"/>
    <dgm:cxn modelId="{FCCBBE43-7FA4-49B1-A9C6-75A36C9293B1}" type="presParOf" srcId="{3D58909F-0AA0-47E5-B60F-E876A8D2D733}" destId="{6F2BAE03-ADCD-43AD-9633-D0177B858E7A}" srcOrd="0" destOrd="0" presId="urn:microsoft.com/office/officeart/2005/8/layout/vList4"/>
    <dgm:cxn modelId="{95E6C3C4-00B3-42A9-9B90-9358736F9A1C}" type="presParOf" srcId="{6F2BAE03-ADCD-43AD-9633-D0177B858E7A}" destId="{0EDADA68-0A46-4599-AF21-81E5C6205FE3}" srcOrd="0" destOrd="0" presId="urn:microsoft.com/office/officeart/2005/8/layout/vList4"/>
    <dgm:cxn modelId="{23E204D0-BF81-402E-8627-7BE26D63148F}" type="presParOf" srcId="{6F2BAE03-ADCD-43AD-9633-D0177B858E7A}" destId="{588F58AB-D04D-47F1-978E-3F69A0FF754A}" srcOrd="1" destOrd="0" presId="urn:microsoft.com/office/officeart/2005/8/layout/vList4"/>
    <dgm:cxn modelId="{83E66779-7588-4DB6-BC9A-78FB62FF66B8}" type="presParOf" srcId="{6F2BAE03-ADCD-43AD-9633-D0177B858E7A}" destId="{D15E689A-95AA-48A6-A343-9A2362D6B783}" srcOrd="2" destOrd="0" presId="urn:microsoft.com/office/officeart/2005/8/layout/vList4"/>
    <dgm:cxn modelId="{9B8E914C-C889-4D8F-898D-F985DB92D5B3}" type="presParOf" srcId="{3D58909F-0AA0-47E5-B60F-E876A8D2D733}" destId="{BEC85225-FB89-4024-8C91-3FDDB04B3E5C}" srcOrd="1" destOrd="0" presId="urn:microsoft.com/office/officeart/2005/8/layout/vList4"/>
    <dgm:cxn modelId="{528309C5-5052-4AF4-85DE-AD771F971724}" type="presParOf" srcId="{3D58909F-0AA0-47E5-B60F-E876A8D2D733}" destId="{F5E82290-9FE3-4D59-9413-AE004EF5A026}" srcOrd="2" destOrd="0" presId="urn:microsoft.com/office/officeart/2005/8/layout/vList4"/>
    <dgm:cxn modelId="{FA084E79-335C-4705-9DF6-E3FCCFADEFBB}" type="presParOf" srcId="{F5E82290-9FE3-4D59-9413-AE004EF5A026}" destId="{4A4936A8-ACF1-4919-9159-8F0AA1F42847}" srcOrd="0" destOrd="0" presId="urn:microsoft.com/office/officeart/2005/8/layout/vList4"/>
    <dgm:cxn modelId="{61605610-6D67-4217-A1BF-A1BFD3935B4D}" type="presParOf" srcId="{F5E82290-9FE3-4D59-9413-AE004EF5A026}" destId="{4C86CB0C-848A-441A-9ED6-1DA503D93029}" srcOrd="1" destOrd="0" presId="urn:microsoft.com/office/officeart/2005/8/layout/vList4"/>
    <dgm:cxn modelId="{20BF94EF-5897-4A3E-B8EC-0A543328872D}" type="presParOf" srcId="{F5E82290-9FE3-4D59-9413-AE004EF5A026}" destId="{1EB5C1F0-6BEE-4B21-A522-8546602F6145}" srcOrd="2" destOrd="0" presId="urn:microsoft.com/office/officeart/2005/8/layout/vList4"/>
    <dgm:cxn modelId="{63F9CC0D-FBFD-4AAF-A3ED-5FCECEEC8F7D}" type="presParOf" srcId="{3D58909F-0AA0-47E5-B60F-E876A8D2D733}" destId="{92DE1487-7F0A-418E-82C8-FB9B985EF185}" srcOrd="3" destOrd="0" presId="urn:microsoft.com/office/officeart/2005/8/layout/vList4"/>
    <dgm:cxn modelId="{9CF09572-7F20-4972-959C-D77D6F023166}" type="presParOf" srcId="{3D58909F-0AA0-47E5-B60F-E876A8D2D733}" destId="{C2D5E4A9-8AF2-4C9C-BAED-391A3E9CA7D8}" srcOrd="4" destOrd="0" presId="urn:microsoft.com/office/officeart/2005/8/layout/vList4"/>
    <dgm:cxn modelId="{E2CEEE1D-7D20-461C-B1B9-6D6BE128B550}" type="presParOf" srcId="{C2D5E4A9-8AF2-4C9C-BAED-391A3E9CA7D8}" destId="{B11E84CE-61D7-469D-98F8-8F5C351E5FEF}" srcOrd="0" destOrd="0" presId="urn:microsoft.com/office/officeart/2005/8/layout/vList4"/>
    <dgm:cxn modelId="{68D0ECAE-F45F-4130-94B8-97EEACA9E799}" type="presParOf" srcId="{C2D5E4A9-8AF2-4C9C-BAED-391A3E9CA7D8}" destId="{3BB10D63-BECD-4A3E-A2DA-62A8F55EB013}" srcOrd="1" destOrd="0" presId="urn:microsoft.com/office/officeart/2005/8/layout/vList4"/>
    <dgm:cxn modelId="{D12DF150-456B-4497-A6A6-6DFE7C644B9F}" type="presParOf" srcId="{C2D5E4A9-8AF2-4C9C-BAED-391A3E9CA7D8}" destId="{CF8B5FD7-32E9-43A0-9C03-F241A5C21C7F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85DC54-9C11-4AF9-9ABF-013FC7F91489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25C28104-9238-44E6-9D3C-009C743C324D}">
      <dgm:prSet phldrT="[Text]"/>
      <dgm:spPr/>
      <dgm:t>
        <a:bodyPr/>
        <a:lstStyle/>
        <a:p>
          <a:r>
            <a:rPr lang="de-DE" dirty="0"/>
            <a:t>Pathogen in nur einer Stadt</a:t>
          </a:r>
        </a:p>
      </dgm:t>
    </dgm:pt>
    <dgm:pt modelId="{2C7E8255-78B1-4688-A743-C7E25D269128}" type="parTrans" cxnId="{BCA75F26-22E1-4C61-9D69-F5017B1465F3}">
      <dgm:prSet/>
      <dgm:spPr/>
      <dgm:t>
        <a:bodyPr/>
        <a:lstStyle/>
        <a:p>
          <a:endParaRPr lang="de-DE"/>
        </a:p>
      </dgm:t>
    </dgm:pt>
    <dgm:pt modelId="{E2F07D98-9F91-4076-B315-1E1364F6DB23}" type="sibTrans" cxnId="{BCA75F26-22E1-4C61-9D69-F5017B1465F3}">
      <dgm:prSet/>
      <dgm:spPr/>
      <dgm:t>
        <a:bodyPr/>
        <a:lstStyle/>
        <a:p>
          <a:endParaRPr lang="de-DE"/>
        </a:p>
      </dgm:t>
    </dgm:pt>
    <dgm:pt modelId="{BDA8C1A7-C5E7-4A6E-A67F-FBB2D787D6A5}">
      <dgm:prSet phldrT="[Text]"/>
      <dgm:spPr/>
      <dgm:t>
        <a:bodyPr/>
        <a:lstStyle/>
        <a:p>
          <a:r>
            <a:rPr lang="de-DE" dirty="0"/>
            <a:t>Quarantäne anordnen</a:t>
          </a:r>
        </a:p>
      </dgm:t>
    </dgm:pt>
    <dgm:pt modelId="{04E5CFF1-FEF7-4089-B0CE-F8807772EE00}" type="parTrans" cxnId="{7F761D8B-9A3B-44C6-BDC6-EE856BAF4369}">
      <dgm:prSet/>
      <dgm:spPr/>
      <dgm:t>
        <a:bodyPr/>
        <a:lstStyle/>
        <a:p>
          <a:endParaRPr lang="de-DE"/>
        </a:p>
      </dgm:t>
    </dgm:pt>
    <dgm:pt modelId="{438AF252-C603-45F3-A8B3-3C66908B7ACA}" type="sibTrans" cxnId="{7F761D8B-9A3B-44C6-BDC6-EE856BAF4369}">
      <dgm:prSet/>
      <dgm:spPr/>
      <dgm:t>
        <a:bodyPr/>
        <a:lstStyle/>
        <a:p>
          <a:endParaRPr lang="de-DE"/>
        </a:p>
      </dgm:t>
    </dgm:pt>
    <dgm:pt modelId="{0CB88686-16B8-41C7-BB5D-0F41411EFAF6}">
      <dgm:prSet phldrT="[Text]"/>
      <dgm:spPr/>
      <dgm:t>
        <a:bodyPr/>
        <a:lstStyle/>
        <a:p>
          <a:r>
            <a:rPr lang="de-DE" dirty="0"/>
            <a:t>Spare Punkte für Quarantäne</a:t>
          </a:r>
        </a:p>
      </dgm:t>
    </dgm:pt>
    <dgm:pt modelId="{11385575-7E2E-4FC2-A9F1-CE1D0639109D}" type="parTrans" cxnId="{194B7554-14DC-43C8-AA91-26AFC81E1CDB}">
      <dgm:prSet/>
      <dgm:spPr/>
      <dgm:t>
        <a:bodyPr/>
        <a:lstStyle/>
        <a:p>
          <a:endParaRPr lang="de-DE"/>
        </a:p>
      </dgm:t>
    </dgm:pt>
    <dgm:pt modelId="{D0086D4F-0A19-45CD-B9BE-985DA6008F52}" type="sibTrans" cxnId="{194B7554-14DC-43C8-AA91-26AFC81E1CDB}">
      <dgm:prSet/>
      <dgm:spPr/>
      <dgm:t>
        <a:bodyPr/>
        <a:lstStyle/>
        <a:p>
          <a:endParaRPr lang="de-DE"/>
        </a:p>
      </dgm:t>
    </dgm:pt>
    <dgm:pt modelId="{5F385C9C-063B-4445-BD3B-F9E269731F84}">
      <dgm:prSet phldrT="[Text]"/>
      <dgm:spPr/>
      <dgm:t>
        <a:bodyPr/>
        <a:lstStyle/>
        <a:p>
          <a:r>
            <a:rPr lang="de-DE" dirty="0"/>
            <a:t>40 Punkte</a:t>
          </a:r>
        </a:p>
      </dgm:t>
    </dgm:pt>
    <dgm:pt modelId="{459A01CE-E37E-4A13-AF45-F194CEFFCA79}" type="parTrans" cxnId="{E0206E89-AD7D-47CD-8222-523C360900E7}">
      <dgm:prSet/>
      <dgm:spPr/>
      <dgm:t>
        <a:bodyPr/>
        <a:lstStyle/>
        <a:p>
          <a:endParaRPr lang="de-DE"/>
        </a:p>
      </dgm:t>
    </dgm:pt>
    <dgm:pt modelId="{A663E87B-AD78-42D0-BB06-A61C48F6A1FE}" type="sibTrans" cxnId="{E0206E89-AD7D-47CD-8222-523C360900E7}">
      <dgm:prSet/>
      <dgm:spPr/>
      <dgm:t>
        <a:bodyPr/>
        <a:lstStyle/>
        <a:p>
          <a:endParaRPr lang="de-DE"/>
        </a:p>
      </dgm:t>
    </dgm:pt>
    <dgm:pt modelId="{3D9A44C1-1F60-4A26-938F-98924C77F82E}">
      <dgm:prSet phldrT="[Text]"/>
      <dgm:spPr/>
      <dgm:t>
        <a:bodyPr/>
        <a:lstStyle/>
        <a:p>
          <a:r>
            <a:rPr lang="de-DE" dirty="0"/>
            <a:t>Medikament entwickeln</a:t>
          </a:r>
        </a:p>
      </dgm:t>
    </dgm:pt>
    <dgm:pt modelId="{B40A5320-ED8B-483C-A1B0-5C35F123CEF8}" type="parTrans" cxnId="{13D884AB-4D84-44DE-99AC-1C9F8BFB8F9E}">
      <dgm:prSet/>
      <dgm:spPr/>
      <dgm:t>
        <a:bodyPr/>
        <a:lstStyle/>
        <a:p>
          <a:endParaRPr lang="de-DE"/>
        </a:p>
      </dgm:t>
    </dgm:pt>
    <dgm:pt modelId="{DB504E88-F7BE-4971-9293-F65F319B6649}" type="sibTrans" cxnId="{13D884AB-4D84-44DE-99AC-1C9F8BFB8F9E}">
      <dgm:prSet/>
      <dgm:spPr/>
      <dgm:t>
        <a:bodyPr/>
        <a:lstStyle/>
        <a:p>
          <a:endParaRPr lang="de-DE"/>
        </a:p>
      </dgm:t>
    </dgm:pt>
    <dgm:pt modelId="{A1F69A1B-7D13-458B-9694-8E3EC1F9F399}">
      <dgm:prSet phldrT="[Text]"/>
      <dgm:spPr/>
      <dgm:t>
        <a:bodyPr/>
        <a:lstStyle/>
        <a:p>
          <a:r>
            <a:rPr lang="de-DE" dirty="0"/>
            <a:t>An Städte mit höchster Anzahl Infizierter verteilen</a:t>
          </a:r>
        </a:p>
      </dgm:t>
    </dgm:pt>
    <dgm:pt modelId="{D30EFBEA-57DE-41EA-BDA3-FFB51E5FC395}" type="parTrans" cxnId="{04CF481F-6305-45E6-AF74-FA68719B83F5}">
      <dgm:prSet/>
      <dgm:spPr/>
      <dgm:t>
        <a:bodyPr/>
        <a:lstStyle/>
        <a:p>
          <a:endParaRPr lang="de-DE"/>
        </a:p>
      </dgm:t>
    </dgm:pt>
    <dgm:pt modelId="{FF0B040B-865E-4954-88BF-D87F12D41C3A}" type="sibTrans" cxnId="{04CF481F-6305-45E6-AF74-FA68719B83F5}">
      <dgm:prSet/>
      <dgm:spPr/>
      <dgm:t>
        <a:bodyPr/>
        <a:lstStyle/>
        <a:p>
          <a:endParaRPr lang="de-DE"/>
        </a:p>
      </dgm:t>
    </dgm:pt>
    <dgm:pt modelId="{311A6568-D944-42E4-930F-CEDCC652B843}">
      <dgm:prSet phldrT="[Text]"/>
      <dgm:spPr/>
      <dgm:t>
        <a:bodyPr/>
        <a:lstStyle/>
        <a:p>
          <a:r>
            <a:rPr lang="de-DE" dirty="0"/>
            <a:t>Verringert Todesrate und Stadtinkubationszeit</a:t>
          </a:r>
        </a:p>
      </dgm:t>
    </dgm:pt>
    <dgm:pt modelId="{B06B4B66-9D64-417F-8484-7BA04ADB68EB}" type="parTrans" cxnId="{5C81F8A3-3168-465C-ABAB-CF79B07D4C76}">
      <dgm:prSet/>
      <dgm:spPr/>
      <dgm:t>
        <a:bodyPr/>
        <a:lstStyle/>
        <a:p>
          <a:endParaRPr lang="de-DE"/>
        </a:p>
      </dgm:t>
    </dgm:pt>
    <dgm:pt modelId="{BC769879-46B0-4923-B5C4-942FA201E65D}" type="sibTrans" cxnId="{5C81F8A3-3168-465C-ABAB-CF79B07D4C76}">
      <dgm:prSet/>
      <dgm:spPr/>
      <dgm:t>
        <a:bodyPr/>
        <a:lstStyle/>
        <a:p>
          <a:endParaRPr lang="de-DE"/>
        </a:p>
      </dgm:t>
    </dgm:pt>
    <dgm:pt modelId="{8D82BA17-AD40-41BE-AA95-0B2A3892972D}">
      <dgm:prSet phldrT="[Text]"/>
      <dgm:spPr/>
      <dgm:t>
        <a:bodyPr/>
        <a:lstStyle/>
        <a:p>
          <a:r>
            <a:rPr lang="de-DE" dirty="0"/>
            <a:t>Bioterrorismus</a:t>
          </a:r>
        </a:p>
      </dgm:t>
    </dgm:pt>
    <dgm:pt modelId="{1A117061-09E6-42A4-B047-09FB8A5F47DB}" type="parTrans" cxnId="{918211A1-1480-4CE6-BC65-EFC3800F4615}">
      <dgm:prSet/>
      <dgm:spPr/>
      <dgm:t>
        <a:bodyPr/>
        <a:lstStyle/>
        <a:p>
          <a:endParaRPr lang="de-DE"/>
        </a:p>
      </dgm:t>
    </dgm:pt>
    <dgm:pt modelId="{04D4DA15-B4BC-4AE6-AEA6-7A2CB45321BD}" type="sibTrans" cxnId="{918211A1-1480-4CE6-BC65-EFC3800F4615}">
      <dgm:prSet/>
      <dgm:spPr/>
      <dgm:t>
        <a:bodyPr/>
        <a:lstStyle/>
        <a:p>
          <a:endParaRPr lang="de-DE"/>
        </a:p>
      </dgm:t>
    </dgm:pt>
    <dgm:pt modelId="{8A54AAC8-93B2-4ADA-9284-408C851C2973}">
      <dgm:prSet phldrT="[Text]"/>
      <dgm:spPr/>
      <dgm:t>
        <a:bodyPr/>
        <a:lstStyle/>
        <a:p>
          <a:r>
            <a:rPr lang="de-DE" dirty="0"/>
            <a:t>kontinuierliche Quarantäne möglich</a:t>
          </a:r>
        </a:p>
      </dgm:t>
    </dgm:pt>
    <dgm:pt modelId="{DA05A8DD-C8F7-4861-9E41-10D7875E4BC1}" type="parTrans" cxnId="{237E8BB5-F0A5-4FFF-B8E9-638972C84BEE}">
      <dgm:prSet/>
      <dgm:spPr/>
      <dgm:t>
        <a:bodyPr/>
        <a:lstStyle/>
        <a:p>
          <a:endParaRPr lang="de-DE"/>
        </a:p>
      </dgm:t>
    </dgm:pt>
    <dgm:pt modelId="{F945A70F-6173-46AE-A7BF-53443552CCFA}" type="sibTrans" cxnId="{237E8BB5-F0A5-4FFF-B8E9-638972C84BEE}">
      <dgm:prSet/>
      <dgm:spPr/>
      <dgm:t>
        <a:bodyPr/>
        <a:lstStyle/>
        <a:p>
          <a:endParaRPr lang="de-DE"/>
        </a:p>
      </dgm:t>
    </dgm:pt>
    <dgm:pt modelId="{A248A72C-842F-4A66-B67C-045871D607AA}" type="pres">
      <dgm:prSet presAssocID="{3D85DC54-9C11-4AF9-9ABF-013FC7F91489}" presName="outerComposite" presStyleCnt="0">
        <dgm:presLayoutVars>
          <dgm:chMax val="5"/>
          <dgm:dir/>
          <dgm:resizeHandles val="exact"/>
        </dgm:presLayoutVars>
      </dgm:prSet>
      <dgm:spPr/>
    </dgm:pt>
    <dgm:pt modelId="{341ED321-9B1D-4220-880A-C8F57817C632}" type="pres">
      <dgm:prSet presAssocID="{3D85DC54-9C11-4AF9-9ABF-013FC7F91489}" presName="dummyMaxCanvas" presStyleCnt="0">
        <dgm:presLayoutVars/>
      </dgm:prSet>
      <dgm:spPr/>
    </dgm:pt>
    <dgm:pt modelId="{B51D4DE4-AB0E-4A17-AF6B-7FC2874F16FE}" type="pres">
      <dgm:prSet presAssocID="{3D85DC54-9C11-4AF9-9ABF-013FC7F91489}" presName="ThreeNodes_1" presStyleLbl="node1" presStyleIdx="0" presStyleCnt="3">
        <dgm:presLayoutVars>
          <dgm:bulletEnabled val="1"/>
        </dgm:presLayoutVars>
      </dgm:prSet>
      <dgm:spPr/>
    </dgm:pt>
    <dgm:pt modelId="{B8B7B0FD-BAF0-421D-9D09-C520B83D1061}" type="pres">
      <dgm:prSet presAssocID="{3D85DC54-9C11-4AF9-9ABF-013FC7F91489}" presName="ThreeNodes_2" presStyleLbl="node1" presStyleIdx="1" presStyleCnt="3">
        <dgm:presLayoutVars>
          <dgm:bulletEnabled val="1"/>
        </dgm:presLayoutVars>
      </dgm:prSet>
      <dgm:spPr/>
    </dgm:pt>
    <dgm:pt modelId="{6285A173-5654-4DBE-933E-973E55558A87}" type="pres">
      <dgm:prSet presAssocID="{3D85DC54-9C11-4AF9-9ABF-013FC7F91489}" presName="ThreeNodes_3" presStyleLbl="node1" presStyleIdx="2" presStyleCnt="3">
        <dgm:presLayoutVars>
          <dgm:bulletEnabled val="1"/>
        </dgm:presLayoutVars>
      </dgm:prSet>
      <dgm:spPr/>
    </dgm:pt>
    <dgm:pt modelId="{FA7EE359-8F30-4702-A070-4C50CB5C23C4}" type="pres">
      <dgm:prSet presAssocID="{3D85DC54-9C11-4AF9-9ABF-013FC7F91489}" presName="ThreeConn_1-2" presStyleLbl="fgAccFollowNode1" presStyleIdx="0" presStyleCnt="2">
        <dgm:presLayoutVars>
          <dgm:bulletEnabled val="1"/>
        </dgm:presLayoutVars>
      </dgm:prSet>
      <dgm:spPr/>
    </dgm:pt>
    <dgm:pt modelId="{BF8E1AD9-2856-47D9-B902-2F9D6FDA758D}" type="pres">
      <dgm:prSet presAssocID="{3D85DC54-9C11-4AF9-9ABF-013FC7F91489}" presName="ThreeConn_2-3" presStyleLbl="fgAccFollowNode1" presStyleIdx="1" presStyleCnt="2">
        <dgm:presLayoutVars>
          <dgm:bulletEnabled val="1"/>
        </dgm:presLayoutVars>
      </dgm:prSet>
      <dgm:spPr/>
    </dgm:pt>
    <dgm:pt modelId="{A303FC2C-569B-4643-889E-A2E4EEBC989A}" type="pres">
      <dgm:prSet presAssocID="{3D85DC54-9C11-4AF9-9ABF-013FC7F91489}" presName="ThreeNodes_1_text" presStyleLbl="node1" presStyleIdx="2" presStyleCnt="3">
        <dgm:presLayoutVars>
          <dgm:bulletEnabled val="1"/>
        </dgm:presLayoutVars>
      </dgm:prSet>
      <dgm:spPr/>
    </dgm:pt>
    <dgm:pt modelId="{3B4D91F9-4192-4885-9B2D-DE9075F23F7A}" type="pres">
      <dgm:prSet presAssocID="{3D85DC54-9C11-4AF9-9ABF-013FC7F91489}" presName="ThreeNodes_2_text" presStyleLbl="node1" presStyleIdx="2" presStyleCnt="3">
        <dgm:presLayoutVars>
          <dgm:bulletEnabled val="1"/>
        </dgm:presLayoutVars>
      </dgm:prSet>
      <dgm:spPr/>
    </dgm:pt>
    <dgm:pt modelId="{A47F7853-C9BA-4486-864D-3F3A914390B8}" type="pres">
      <dgm:prSet presAssocID="{3D85DC54-9C11-4AF9-9ABF-013FC7F91489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EAC7130E-98C4-42D7-8BCB-7AA97A9682BD}" type="presOf" srcId="{311A6568-D944-42E4-930F-CEDCC652B843}" destId="{6285A173-5654-4DBE-933E-973E55558A87}" srcOrd="0" destOrd="2" presId="urn:microsoft.com/office/officeart/2005/8/layout/vProcess5"/>
    <dgm:cxn modelId="{04CF481F-6305-45E6-AF74-FA68719B83F5}" srcId="{3D9A44C1-1F60-4A26-938F-98924C77F82E}" destId="{A1F69A1B-7D13-458B-9694-8E3EC1F9F399}" srcOrd="0" destOrd="0" parTransId="{D30EFBEA-57DE-41EA-BDA3-FFB51E5FC395}" sibTransId="{FF0B040B-865E-4954-88BF-D87F12D41C3A}"/>
    <dgm:cxn modelId="{BCA75F26-22E1-4C61-9D69-F5017B1465F3}" srcId="{3D85DC54-9C11-4AF9-9ABF-013FC7F91489}" destId="{25C28104-9238-44E6-9D3C-009C743C324D}" srcOrd="0" destOrd="0" parTransId="{2C7E8255-78B1-4688-A743-C7E25D269128}" sibTransId="{E2F07D98-9F91-4076-B315-1E1364F6DB23}"/>
    <dgm:cxn modelId="{04C77E2B-A45F-401B-834E-F2B97A0232F7}" type="presOf" srcId="{BDA8C1A7-C5E7-4A6E-A67F-FBB2D787D6A5}" destId="{A303FC2C-569B-4643-889E-A2E4EEBC989A}" srcOrd="1" destOrd="1" presId="urn:microsoft.com/office/officeart/2005/8/layout/vProcess5"/>
    <dgm:cxn modelId="{5205215C-EFBC-4D7D-9AD3-2707521097F8}" type="presOf" srcId="{8A54AAC8-93B2-4ADA-9284-408C851C2973}" destId="{3B4D91F9-4192-4885-9B2D-DE9075F23F7A}" srcOrd="1" destOrd="2" presId="urn:microsoft.com/office/officeart/2005/8/layout/vProcess5"/>
    <dgm:cxn modelId="{DC47816C-9221-47E4-B44B-641C08D0193D}" type="presOf" srcId="{D0086D4F-0A19-45CD-B9BE-985DA6008F52}" destId="{BF8E1AD9-2856-47D9-B902-2F9D6FDA758D}" srcOrd="0" destOrd="0" presId="urn:microsoft.com/office/officeart/2005/8/layout/vProcess5"/>
    <dgm:cxn modelId="{B4D8CF4D-D14E-49DF-A2AA-B09F2A7F3C63}" type="presOf" srcId="{8D82BA17-AD40-41BE-AA95-0B2A3892972D}" destId="{A303FC2C-569B-4643-889E-A2E4EEBC989A}" srcOrd="1" destOrd="2" presId="urn:microsoft.com/office/officeart/2005/8/layout/vProcess5"/>
    <dgm:cxn modelId="{0D8C2474-BC67-4FD5-8DCF-04CBA2800194}" type="presOf" srcId="{5F385C9C-063B-4445-BD3B-F9E269731F84}" destId="{3B4D91F9-4192-4885-9B2D-DE9075F23F7A}" srcOrd="1" destOrd="1" presId="urn:microsoft.com/office/officeart/2005/8/layout/vProcess5"/>
    <dgm:cxn modelId="{194B7554-14DC-43C8-AA91-26AFC81E1CDB}" srcId="{3D85DC54-9C11-4AF9-9ABF-013FC7F91489}" destId="{0CB88686-16B8-41C7-BB5D-0F41411EFAF6}" srcOrd="1" destOrd="0" parTransId="{11385575-7E2E-4FC2-A9F1-CE1D0639109D}" sibTransId="{D0086D4F-0A19-45CD-B9BE-985DA6008F52}"/>
    <dgm:cxn modelId="{52945878-45A0-4D49-AEEC-9B4168E64CF2}" type="presOf" srcId="{E2F07D98-9F91-4076-B315-1E1364F6DB23}" destId="{FA7EE359-8F30-4702-A070-4C50CB5C23C4}" srcOrd="0" destOrd="0" presId="urn:microsoft.com/office/officeart/2005/8/layout/vProcess5"/>
    <dgm:cxn modelId="{E2D1D758-98A1-465D-A105-BD46CA1FB045}" type="presOf" srcId="{8D82BA17-AD40-41BE-AA95-0B2A3892972D}" destId="{B51D4DE4-AB0E-4A17-AF6B-7FC2874F16FE}" srcOrd="0" destOrd="2" presId="urn:microsoft.com/office/officeart/2005/8/layout/vProcess5"/>
    <dgm:cxn modelId="{AA5FBA84-6FA4-4295-A3FC-F108676B6F74}" type="presOf" srcId="{3D85DC54-9C11-4AF9-9ABF-013FC7F91489}" destId="{A248A72C-842F-4A66-B67C-045871D607AA}" srcOrd="0" destOrd="0" presId="urn:microsoft.com/office/officeart/2005/8/layout/vProcess5"/>
    <dgm:cxn modelId="{5EA6B487-16B6-4B4D-AC9A-3F8C31F5EEA0}" type="presOf" srcId="{3D9A44C1-1F60-4A26-938F-98924C77F82E}" destId="{A47F7853-C9BA-4486-864D-3F3A914390B8}" srcOrd="1" destOrd="0" presId="urn:microsoft.com/office/officeart/2005/8/layout/vProcess5"/>
    <dgm:cxn modelId="{E0206E89-AD7D-47CD-8222-523C360900E7}" srcId="{0CB88686-16B8-41C7-BB5D-0F41411EFAF6}" destId="{5F385C9C-063B-4445-BD3B-F9E269731F84}" srcOrd="0" destOrd="0" parTransId="{459A01CE-E37E-4A13-AF45-F194CEFFCA79}" sibTransId="{A663E87B-AD78-42D0-BB06-A61C48F6A1FE}"/>
    <dgm:cxn modelId="{7F761D8B-9A3B-44C6-BDC6-EE856BAF4369}" srcId="{25C28104-9238-44E6-9D3C-009C743C324D}" destId="{BDA8C1A7-C5E7-4A6E-A67F-FBB2D787D6A5}" srcOrd="0" destOrd="0" parTransId="{04E5CFF1-FEF7-4089-B0CE-F8807772EE00}" sibTransId="{438AF252-C603-45F3-A8B3-3C66908B7ACA}"/>
    <dgm:cxn modelId="{C5DA628B-9BC9-4934-8E99-FDF423949483}" type="presOf" srcId="{25C28104-9238-44E6-9D3C-009C743C324D}" destId="{A303FC2C-569B-4643-889E-A2E4EEBC989A}" srcOrd="1" destOrd="0" presId="urn:microsoft.com/office/officeart/2005/8/layout/vProcess5"/>
    <dgm:cxn modelId="{918211A1-1480-4CE6-BC65-EFC3800F4615}" srcId="{25C28104-9238-44E6-9D3C-009C743C324D}" destId="{8D82BA17-AD40-41BE-AA95-0B2A3892972D}" srcOrd="1" destOrd="0" parTransId="{1A117061-09E6-42A4-B047-09FB8A5F47DB}" sibTransId="{04D4DA15-B4BC-4AE6-AEA6-7A2CB45321BD}"/>
    <dgm:cxn modelId="{5C81F8A3-3168-465C-ABAB-CF79B07D4C76}" srcId="{3D9A44C1-1F60-4A26-938F-98924C77F82E}" destId="{311A6568-D944-42E4-930F-CEDCC652B843}" srcOrd="1" destOrd="0" parTransId="{B06B4B66-9D64-417F-8484-7BA04ADB68EB}" sibTransId="{BC769879-46B0-4923-B5C4-942FA201E65D}"/>
    <dgm:cxn modelId="{13D884AB-4D84-44DE-99AC-1C9F8BFB8F9E}" srcId="{3D85DC54-9C11-4AF9-9ABF-013FC7F91489}" destId="{3D9A44C1-1F60-4A26-938F-98924C77F82E}" srcOrd="2" destOrd="0" parTransId="{B40A5320-ED8B-483C-A1B0-5C35F123CEF8}" sibTransId="{DB504E88-F7BE-4971-9293-F65F319B6649}"/>
    <dgm:cxn modelId="{11322CAD-2EDA-42D5-B1A8-0F3D7666E5E6}" type="presOf" srcId="{BDA8C1A7-C5E7-4A6E-A67F-FBB2D787D6A5}" destId="{B51D4DE4-AB0E-4A17-AF6B-7FC2874F16FE}" srcOrd="0" destOrd="1" presId="urn:microsoft.com/office/officeart/2005/8/layout/vProcess5"/>
    <dgm:cxn modelId="{AF1236AE-09DC-44D2-98A0-F0FD70AAC664}" type="presOf" srcId="{A1F69A1B-7D13-458B-9694-8E3EC1F9F399}" destId="{6285A173-5654-4DBE-933E-973E55558A87}" srcOrd="0" destOrd="1" presId="urn:microsoft.com/office/officeart/2005/8/layout/vProcess5"/>
    <dgm:cxn modelId="{57B410B0-E231-4937-ACC3-C16461ADE07A}" type="presOf" srcId="{0CB88686-16B8-41C7-BB5D-0F41411EFAF6}" destId="{3B4D91F9-4192-4885-9B2D-DE9075F23F7A}" srcOrd="1" destOrd="0" presId="urn:microsoft.com/office/officeart/2005/8/layout/vProcess5"/>
    <dgm:cxn modelId="{237E8BB5-F0A5-4FFF-B8E9-638972C84BEE}" srcId="{0CB88686-16B8-41C7-BB5D-0F41411EFAF6}" destId="{8A54AAC8-93B2-4ADA-9284-408C851C2973}" srcOrd="1" destOrd="0" parTransId="{DA05A8DD-C8F7-4861-9E41-10D7875E4BC1}" sibTransId="{F945A70F-6173-46AE-A7BF-53443552CCFA}"/>
    <dgm:cxn modelId="{CF90D0BF-93C1-4047-A7FC-308009457209}" type="presOf" srcId="{311A6568-D944-42E4-930F-CEDCC652B843}" destId="{A47F7853-C9BA-4486-864D-3F3A914390B8}" srcOrd="1" destOrd="2" presId="urn:microsoft.com/office/officeart/2005/8/layout/vProcess5"/>
    <dgm:cxn modelId="{2415F8C9-9991-40E2-B9B7-4ACBC3E4A13C}" type="presOf" srcId="{0CB88686-16B8-41C7-BB5D-0F41411EFAF6}" destId="{B8B7B0FD-BAF0-421D-9D09-C520B83D1061}" srcOrd="0" destOrd="0" presId="urn:microsoft.com/office/officeart/2005/8/layout/vProcess5"/>
    <dgm:cxn modelId="{3909EBD4-5146-45B0-9731-8E1937142261}" type="presOf" srcId="{5F385C9C-063B-4445-BD3B-F9E269731F84}" destId="{B8B7B0FD-BAF0-421D-9D09-C520B83D1061}" srcOrd="0" destOrd="1" presId="urn:microsoft.com/office/officeart/2005/8/layout/vProcess5"/>
    <dgm:cxn modelId="{784756D6-78A9-483C-878A-D548D8351635}" type="presOf" srcId="{8A54AAC8-93B2-4ADA-9284-408C851C2973}" destId="{B8B7B0FD-BAF0-421D-9D09-C520B83D1061}" srcOrd="0" destOrd="2" presId="urn:microsoft.com/office/officeart/2005/8/layout/vProcess5"/>
    <dgm:cxn modelId="{7FECC1F0-4D0B-4841-96BA-F9665BF654C8}" type="presOf" srcId="{A1F69A1B-7D13-458B-9694-8E3EC1F9F399}" destId="{A47F7853-C9BA-4486-864D-3F3A914390B8}" srcOrd="1" destOrd="1" presId="urn:microsoft.com/office/officeart/2005/8/layout/vProcess5"/>
    <dgm:cxn modelId="{A83F4DF9-9E8E-4997-AD7E-AC085F338872}" type="presOf" srcId="{25C28104-9238-44E6-9D3C-009C743C324D}" destId="{B51D4DE4-AB0E-4A17-AF6B-7FC2874F16FE}" srcOrd="0" destOrd="0" presId="urn:microsoft.com/office/officeart/2005/8/layout/vProcess5"/>
    <dgm:cxn modelId="{7FB7C0FE-34F5-4933-A740-3D036D801AE1}" type="presOf" srcId="{3D9A44C1-1F60-4A26-938F-98924C77F82E}" destId="{6285A173-5654-4DBE-933E-973E55558A87}" srcOrd="0" destOrd="0" presId="urn:microsoft.com/office/officeart/2005/8/layout/vProcess5"/>
    <dgm:cxn modelId="{0981293F-2CF8-4EAD-8B9B-A0886D4E1414}" type="presParOf" srcId="{A248A72C-842F-4A66-B67C-045871D607AA}" destId="{341ED321-9B1D-4220-880A-C8F57817C632}" srcOrd="0" destOrd="0" presId="urn:microsoft.com/office/officeart/2005/8/layout/vProcess5"/>
    <dgm:cxn modelId="{CBF801C2-48B1-451C-BC5A-6AC96AB45E41}" type="presParOf" srcId="{A248A72C-842F-4A66-B67C-045871D607AA}" destId="{B51D4DE4-AB0E-4A17-AF6B-7FC2874F16FE}" srcOrd="1" destOrd="0" presId="urn:microsoft.com/office/officeart/2005/8/layout/vProcess5"/>
    <dgm:cxn modelId="{3788AE74-2AAC-4A25-907D-252F3CA4CCEB}" type="presParOf" srcId="{A248A72C-842F-4A66-B67C-045871D607AA}" destId="{B8B7B0FD-BAF0-421D-9D09-C520B83D1061}" srcOrd="2" destOrd="0" presId="urn:microsoft.com/office/officeart/2005/8/layout/vProcess5"/>
    <dgm:cxn modelId="{51E95C56-069A-4B4A-BE2A-3FD0B92A9C47}" type="presParOf" srcId="{A248A72C-842F-4A66-B67C-045871D607AA}" destId="{6285A173-5654-4DBE-933E-973E55558A87}" srcOrd="3" destOrd="0" presId="urn:microsoft.com/office/officeart/2005/8/layout/vProcess5"/>
    <dgm:cxn modelId="{CE253FAF-089D-42CE-A180-A3EFAF8DFFB1}" type="presParOf" srcId="{A248A72C-842F-4A66-B67C-045871D607AA}" destId="{FA7EE359-8F30-4702-A070-4C50CB5C23C4}" srcOrd="4" destOrd="0" presId="urn:microsoft.com/office/officeart/2005/8/layout/vProcess5"/>
    <dgm:cxn modelId="{D7FFC0A7-D88F-46BA-9029-A61274E6FF11}" type="presParOf" srcId="{A248A72C-842F-4A66-B67C-045871D607AA}" destId="{BF8E1AD9-2856-47D9-B902-2F9D6FDA758D}" srcOrd="5" destOrd="0" presId="urn:microsoft.com/office/officeart/2005/8/layout/vProcess5"/>
    <dgm:cxn modelId="{D40D30FC-EAEA-43A5-B95A-A7A2B8DD8060}" type="presParOf" srcId="{A248A72C-842F-4A66-B67C-045871D607AA}" destId="{A303FC2C-569B-4643-889E-A2E4EEBC989A}" srcOrd="6" destOrd="0" presId="urn:microsoft.com/office/officeart/2005/8/layout/vProcess5"/>
    <dgm:cxn modelId="{3097E359-85CD-4D31-A7CD-0818A29E2E39}" type="presParOf" srcId="{A248A72C-842F-4A66-B67C-045871D607AA}" destId="{3B4D91F9-4192-4885-9B2D-DE9075F23F7A}" srcOrd="7" destOrd="0" presId="urn:microsoft.com/office/officeart/2005/8/layout/vProcess5"/>
    <dgm:cxn modelId="{718FC90F-8BDA-43FF-9833-5192BCA6E8A1}" type="presParOf" srcId="{A248A72C-842F-4A66-B67C-045871D607AA}" destId="{A47F7853-C9BA-4486-864D-3F3A914390B8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4EEF442-576B-4A22-9D29-F68AF9770597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CFEA09DF-4D5D-4728-BDE6-62C8CFFF9523}">
      <dgm:prSet phldrT="[Text]"/>
      <dgm:spPr/>
      <dgm:t>
        <a:bodyPr/>
        <a:lstStyle/>
        <a:p>
          <a:pPr>
            <a:buFontTx/>
            <a:buChar char="-"/>
          </a:pPr>
          <a:r>
            <a:rPr lang="de-DE" dirty="0">
              <a:latin typeface="NexusSansPro-Regular" panose="02010504030101020104" pitchFamily="50" charset="0"/>
            </a:rPr>
            <a:t>Sequentielle Infektion vermeiden</a:t>
          </a:r>
        </a:p>
      </dgm:t>
    </dgm:pt>
    <dgm:pt modelId="{0E569050-D64E-4FCB-8ECC-8A167B7AB7E7}" type="parTrans" cxnId="{80A459EC-3DE5-4C94-878C-05776B52FDA2}">
      <dgm:prSet/>
      <dgm:spPr/>
      <dgm:t>
        <a:bodyPr/>
        <a:lstStyle/>
        <a:p>
          <a:endParaRPr lang="de-DE"/>
        </a:p>
      </dgm:t>
    </dgm:pt>
    <dgm:pt modelId="{FD692107-966F-45E9-B3EB-EBF1CFA1932A}" type="sibTrans" cxnId="{80A459EC-3DE5-4C94-878C-05776B52FDA2}">
      <dgm:prSet/>
      <dgm:spPr/>
      <dgm:t>
        <a:bodyPr/>
        <a:lstStyle/>
        <a:p>
          <a:endParaRPr lang="de-DE"/>
        </a:p>
      </dgm:t>
    </dgm:pt>
    <dgm:pt modelId="{7C779927-326F-47E8-BC91-55D5A3B4E330}">
      <dgm:prSet/>
      <dgm:spPr/>
      <dgm:t>
        <a:bodyPr/>
        <a:lstStyle/>
        <a:p>
          <a:r>
            <a:rPr lang="de-DE" dirty="0">
              <a:latin typeface="NexusSansPro-Regular" panose="02010504030101020104" pitchFamily="50" charset="0"/>
            </a:rPr>
            <a:t>Fokus: Senkung der Todesrate</a:t>
          </a:r>
        </a:p>
      </dgm:t>
    </dgm:pt>
    <dgm:pt modelId="{5BF75A33-AA84-4DC8-BC89-CE3DDEE994E2}" type="parTrans" cxnId="{98C09DD5-5F28-4008-9184-70D64C12C151}">
      <dgm:prSet/>
      <dgm:spPr/>
      <dgm:t>
        <a:bodyPr/>
        <a:lstStyle/>
        <a:p>
          <a:endParaRPr lang="de-DE"/>
        </a:p>
      </dgm:t>
    </dgm:pt>
    <dgm:pt modelId="{B36DCA39-C28F-4500-90D5-E2DA4AAE7491}" type="sibTrans" cxnId="{98C09DD5-5F28-4008-9184-70D64C12C151}">
      <dgm:prSet/>
      <dgm:spPr/>
      <dgm:t>
        <a:bodyPr/>
        <a:lstStyle/>
        <a:p>
          <a:endParaRPr lang="de-DE"/>
        </a:p>
      </dgm:t>
    </dgm:pt>
    <dgm:pt modelId="{581BF8DB-3F29-4180-9A60-8D74013650FB}">
      <dgm:prSet/>
      <dgm:spPr/>
      <dgm:t>
        <a:bodyPr/>
        <a:lstStyle/>
        <a:p>
          <a:r>
            <a:rPr lang="de-DE" dirty="0">
              <a:latin typeface="NexusSansPro-Regular" panose="02010504030101020104" pitchFamily="50" charset="0"/>
            </a:rPr>
            <a:t>Diverse Strategien valide</a:t>
          </a:r>
        </a:p>
      </dgm:t>
    </dgm:pt>
    <dgm:pt modelId="{02918199-5207-4CF9-B862-5B75B75A5045}" type="parTrans" cxnId="{941A441B-7100-49E2-B70B-BC98599FE1B2}">
      <dgm:prSet/>
      <dgm:spPr/>
      <dgm:t>
        <a:bodyPr/>
        <a:lstStyle/>
        <a:p>
          <a:endParaRPr lang="de-DE"/>
        </a:p>
      </dgm:t>
    </dgm:pt>
    <dgm:pt modelId="{A368A520-0B30-42E9-A2B5-11870640DF07}" type="sibTrans" cxnId="{941A441B-7100-49E2-B70B-BC98599FE1B2}">
      <dgm:prSet/>
      <dgm:spPr/>
      <dgm:t>
        <a:bodyPr/>
        <a:lstStyle/>
        <a:p>
          <a:endParaRPr lang="de-DE"/>
        </a:p>
      </dgm:t>
    </dgm:pt>
    <dgm:pt modelId="{63A79315-9CC0-4591-A274-B7936D719290}">
      <dgm:prSet phldrT="[Text]"/>
      <dgm:spPr/>
      <dgm:t>
        <a:bodyPr/>
        <a:lstStyle/>
        <a:p>
          <a:pPr>
            <a:buFontTx/>
            <a:buChar char="-"/>
          </a:pPr>
          <a:r>
            <a:rPr lang="de-DE" dirty="0">
              <a:latin typeface="NexusSansPro-Regular" panose="02010504030101020104" pitchFamily="50" charset="0"/>
            </a:rPr>
            <a:t>Frühe Quarantäne effektiv</a:t>
          </a:r>
          <a:endParaRPr lang="de-DE" dirty="0"/>
        </a:p>
      </dgm:t>
    </dgm:pt>
    <dgm:pt modelId="{72A2E19C-9008-45A2-9CA5-4F5FC6F59D77}" type="parTrans" cxnId="{79DFAEAF-840A-4616-92E2-F2EE442FA221}">
      <dgm:prSet/>
      <dgm:spPr/>
      <dgm:t>
        <a:bodyPr/>
        <a:lstStyle/>
        <a:p>
          <a:endParaRPr lang="de-DE"/>
        </a:p>
      </dgm:t>
    </dgm:pt>
    <dgm:pt modelId="{F01465B4-603F-42E0-9098-CB1D6E1A9E07}" type="sibTrans" cxnId="{79DFAEAF-840A-4616-92E2-F2EE442FA221}">
      <dgm:prSet/>
      <dgm:spPr/>
      <dgm:t>
        <a:bodyPr/>
        <a:lstStyle/>
        <a:p>
          <a:endParaRPr lang="de-DE"/>
        </a:p>
      </dgm:t>
    </dgm:pt>
    <dgm:pt modelId="{FFEA05F5-0271-4775-9C12-1101C5C5FF0F}" type="pres">
      <dgm:prSet presAssocID="{24EEF442-576B-4A22-9D29-F68AF9770597}" presName="Name0" presStyleCnt="0">
        <dgm:presLayoutVars>
          <dgm:chMax val="7"/>
          <dgm:chPref val="7"/>
          <dgm:dir/>
        </dgm:presLayoutVars>
      </dgm:prSet>
      <dgm:spPr/>
    </dgm:pt>
    <dgm:pt modelId="{BFCBD632-1549-4F47-945B-00AB59404A81}" type="pres">
      <dgm:prSet presAssocID="{24EEF442-576B-4A22-9D29-F68AF9770597}" presName="Name1" presStyleCnt="0"/>
      <dgm:spPr/>
    </dgm:pt>
    <dgm:pt modelId="{71121330-2063-4D3E-99ED-2B2D14C5157E}" type="pres">
      <dgm:prSet presAssocID="{24EEF442-576B-4A22-9D29-F68AF9770597}" presName="cycle" presStyleCnt="0"/>
      <dgm:spPr/>
    </dgm:pt>
    <dgm:pt modelId="{88B378EC-2FA2-4379-B617-65C6664EFA2D}" type="pres">
      <dgm:prSet presAssocID="{24EEF442-576B-4A22-9D29-F68AF9770597}" presName="srcNode" presStyleLbl="node1" presStyleIdx="0" presStyleCnt="4"/>
      <dgm:spPr/>
    </dgm:pt>
    <dgm:pt modelId="{315B165C-877A-4353-9D28-C298F8CC9F44}" type="pres">
      <dgm:prSet presAssocID="{24EEF442-576B-4A22-9D29-F68AF9770597}" presName="conn" presStyleLbl="parChTrans1D2" presStyleIdx="0" presStyleCnt="1"/>
      <dgm:spPr/>
    </dgm:pt>
    <dgm:pt modelId="{02BF2F67-FF23-4784-87ED-F2C41E89057C}" type="pres">
      <dgm:prSet presAssocID="{24EEF442-576B-4A22-9D29-F68AF9770597}" presName="extraNode" presStyleLbl="node1" presStyleIdx="0" presStyleCnt="4"/>
      <dgm:spPr/>
    </dgm:pt>
    <dgm:pt modelId="{F42A24C2-770F-4CDC-B9DF-AB1F8720D4AF}" type="pres">
      <dgm:prSet presAssocID="{24EEF442-576B-4A22-9D29-F68AF9770597}" presName="dstNode" presStyleLbl="node1" presStyleIdx="0" presStyleCnt="4"/>
      <dgm:spPr/>
    </dgm:pt>
    <dgm:pt modelId="{670BE4F2-F105-4B95-A3E0-F37709DF7A31}" type="pres">
      <dgm:prSet presAssocID="{CFEA09DF-4D5D-4728-BDE6-62C8CFFF9523}" presName="text_1" presStyleLbl="node1" presStyleIdx="0" presStyleCnt="4">
        <dgm:presLayoutVars>
          <dgm:bulletEnabled val="1"/>
        </dgm:presLayoutVars>
      </dgm:prSet>
      <dgm:spPr/>
    </dgm:pt>
    <dgm:pt modelId="{1C8CE5FA-E1CC-40D9-A3FB-395D30769120}" type="pres">
      <dgm:prSet presAssocID="{CFEA09DF-4D5D-4728-BDE6-62C8CFFF9523}" presName="accent_1" presStyleCnt="0"/>
      <dgm:spPr/>
    </dgm:pt>
    <dgm:pt modelId="{145DE7DA-B9F9-43DE-B826-62B7B7D1481F}" type="pres">
      <dgm:prSet presAssocID="{CFEA09DF-4D5D-4728-BDE6-62C8CFFF9523}" presName="accentRepeatNode" presStyleLbl="solidFgAcc1" presStyleIdx="0" presStyleCnt="4"/>
      <dgm:spPr/>
    </dgm:pt>
    <dgm:pt modelId="{5FE15722-F39C-494B-AA0F-E03573D29D6A}" type="pres">
      <dgm:prSet presAssocID="{63A79315-9CC0-4591-A274-B7936D719290}" presName="text_2" presStyleLbl="node1" presStyleIdx="1" presStyleCnt="4">
        <dgm:presLayoutVars>
          <dgm:bulletEnabled val="1"/>
        </dgm:presLayoutVars>
      </dgm:prSet>
      <dgm:spPr/>
    </dgm:pt>
    <dgm:pt modelId="{2B5395D5-B412-483B-982E-C9B333FF8124}" type="pres">
      <dgm:prSet presAssocID="{63A79315-9CC0-4591-A274-B7936D719290}" presName="accent_2" presStyleCnt="0"/>
      <dgm:spPr/>
    </dgm:pt>
    <dgm:pt modelId="{EA6A8471-77CC-4452-BB4B-C5310EA2DDEC}" type="pres">
      <dgm:prSet presAssocID="{63A79315-9CC0-4591-A274-B7936D719290}" presName="accentRepeatNode" presStyleLbl="solidFgAcc1" presStyleIdx="1" presStyleCnt="4"/>
      <dgm:spPr/>
    </dgm:pt>
    <dgm:pt modelId="{8A6A8C61-2233-4432-B127-BCC480177C7A}" type="pres">
      <dgm:prSet presAssocID="{581BF8DB-3F29-4180-9A60-8D74013650FB}" presName="text_3" presStyleLbl="node1" presStyleIdx="2" presStyleCnt="4">
        <dgm:presLayoutVars>
          <dgm:bulletEnabled val="1"/>
        </dgm:presLayoutVars>
      </dgm:prSet>
      <dgm:spPr/>
    </dgm:pt>
    <dgm:pt modelId="{CC0D090A-3FFF-4A4E-B728-C0809975C176}" type="pres">
      <dgm:prSet presAssocID="{581BF8DB-3F29-4180-9A60-8D74013650FB}" presName="accent_3" presStyleCnt="0"/>
      <dgm:spPr/>
    </dgm:pt>
    <dgm:pt modelId="{3EF20AAB-5515-4982-A568-926EA35A8B57}" type="pres">
      <dgm:prSet presAssocID="{581BF8DB-3F29-4180-9A60-8D74013650FB}" presName="accentRepeatNode" presStyleLbl="solidFgAcc1" presStyleIdx="2" presStyleCnt="4"/>
      <dgm:spPr/>
    </dgm:pt>
    <dgm:pt modelId="{42912E0B-BC01-4485-B877-0C1788165FA2}" type="pres">
      <dgm:prSet presAssocID="{7C779927-326F-47E8-BC91-55D5A3B4E330}" presName="text_4" presStyleLbl="node1" presStyleIdx="3" presStyleCnt="4">
        <dgm:presLayoutVars>
          <dgm:bulletEnabled val="1"/>
        </dgm:presLayoutVars>
      </dgm:prSet>
      <dgm:spPr/>
    </dgm:pt>
    <dgm:pt modelId="{8BDB0197-28D7-4572-8F18-30B84E21F6AD}" type="pres">
      <dgm:prSet presAssocID="{7C779927-326F-47E8-BC91-55D5A3B4E330}" presName="accent_4" presStyleCnt="0"/>
      <dgm:spPr/>
    </dgm:pt>
    <dgm:pt modelId="{815BB472-CA55-4CF4-8B36-6FB96A1130DB}" type="pres">
      <dgm:prSet presAssocID="{7C779927-326F-47E8-BC91-55D5A3B4E330}" presName="accentRepeatNode" presStyleLbl="solidFgAcc1" presStyleIdx="3" presStyleCnt="4"/>
      <dgm:spPr/>
    </dgm:pt>
  </dgm:ptLst>
  <dgm:cxnLst>
    <dgm:cxn modelId="{941A441B-7100-49E2-B70B-BC98599FE1B2}" srcId="{24EEF442-576B-4A22-9D29-F68AF9770597}" destId="{581BF8DB-3F29-4180-9A60-8D74013650FB}" srcOrd="2" destOrd="0" parTransId="{02918199-5207-4CF9-B862-5B75B75A5045}" sibTransId="{A368A520-0B30-42E9-A2B5-11870640DF07}"/>
    <dgm:cxn modelId="{D140671D-5826-4B67-96D4-EDFF4AE8A032}" type="presOf" srcId="{581BF8DB-3F29-4180-9A60-8D74013650FB}" destId="{8A6A8C61-2233-4432-B127-BCC480177C7A}" srcOrd="0" destOrd="0" presId="urn:microsoft.com/office/officeart/2008/layout/VerticalCurvedList"/>
    <dgm:cxn modelId="{E1EE333B-198F-4924-A412-0DE6DB2D28D1}" type="presOf" srcId="{63A79315-9CC0-4591-A274-B7936D719290}" destId="{5FE15722-F39C-494B-AA0F-E03573D29D6A}" srcOrd="0" destOrd="0" presId="urn:microsoft.com/office/officeart/2008/layout/VerticalCurvedList"/>
    <dgm:cxn modelId="{D775D079-07A8-4921-84C6-0B9F22492459}" type="presOf" srcId="{24EEF442-576B-4A22-9D29-F68AF9770597}" destId="{FFEA05F5-0271-4775-9C12-1101C5C5FF0F}" srcOrd="0" destOrd="0" presId="urn:microsoft.com/office/officeart/2008/layout/VerticalCurvedList"/>
    <dgm:cxn modelId="{58DF157F-ABBB-40AC-88BD-C54FDAE9B453}" type="presOf" srcId="{CFEA09DF-4D5D-4728-BDE6-62C8CFFF9523}" destId="{670BE4F2-F105-4B95-A3E0-F37709DF7A31}" srcOrd="0" destOrd="0" presId="urn:microsoft.com/office/officeart/2008/layout/VerticalCurvedList"/>
    <dgm:cxn modelId="{5F4F0080-EA31-4C79-8071-E30AF04033D0}" type="presOf" srcId="{FD692107-966F-45E9-B3EB-EBF1CFA1932A}" destId="{315B165C-877A-4353-9D28-C298F8CC9F44}" srcOrd="0" destOrd="0" presId="urn:microsoft.com/office/officeart/2008/layout/VerticalCurvedList"/>
    <dgm:cxn modelId="{C8CB7B96-CE7A-4F54-AEA8-67A90E6AAD7E}" type="presOf" srcId="{7C779927-326F-47E8-BC91-55D5A3B4E330}" destId="{42912E0B-BC01-4485-B877-0C1788165FA2}" srcOrd="0" destOrd="0" presId="urn:microsoft.com/office/officeart/2008/layout/VerticalCurvedList"/>
    <dgm:cxn modelId="{79DFAEAF-840A-4616-92E2-F2EE442FA221}" srcId="{24EEF442-576B-4A22-9D29-F68AF9770597}" destId="{63A79315-9CC0-4591-A274-B7936D719290}" srcOrd="1" destOrd="0" parTransId="{72A2E19C-9008-45A2-9CA5-4F5FC6F59D77}" sibTransId="{F01465B4-603F-42E0-9098-CB1D6E1A9E07}"/>
    <dgm:cxn modelId="{98C09DD5-5F28-4008-9184-70D64C12C151}" srcId="{24EEF442-576B-4A22-9D29-F68AF9770597}" destId="{7C779927-326F-47E8-BC91-55D5A3B4E330}" srcOrd="3" destOrd="0" parTransId="{5BF75A33-AA84-4DC8-BC89-CE3DDEE994E2}" sibTransId="{B36DCA39-C28F-4500-90D5-E2DA4AAE7491}"/>
    <dgm:cxn modelId="{80A459EC-3DE5-4C94-878C-05776B52FDA2}" srcId="{24EEF442-576B-4A22-9D29-F68AF9770597}" destId="{CFEA09DF-4D5D-4728-BDE6-62C8CFFF9523}" srcOrd="0" destOrd="0" parTransId="{0E569050-D64E-4FCB-8ECC-8A167B7AB7E7}" sibTransId="{FD692107-966F-45E9-B3EB-EBF1CFA1932A}"/>
    <dgm:cxn modelId="{28E930E1-D29B-4B1F-8E55-22799B56FA1E}" type="presParOf" srcId="{FFEA05F5-0271-4775-9C12-1101C5C5FF0F}" destId="{BFCBD632-1549-4F47-945B-00AB59404A81}" srcOrd="0" destOrd="0" presId="urn:microsoft.com/office/officeart/2008/layout/VerticalCurvedList"/>
    <dgm:cxn modelId="{271A1051-AF54-4A63-A0A9-17B15EC1F8ED}" type="presParOf" srcId="{BFCBD632-1549-4F47-945B-00AB59404A81}" destId="{71121330-2063-4D3E-99ED-2B2D14C5157E}" srcOrd="0" destOrd="0" presId="urn:microsoft.com/office/officeart/2008/layout/VerticalCurvedList"/>
    <dgm:cxn modelId="{260A762F-6CFA-4969-9A29-DA7F9B93BB84}" type="presParOf" srcId="{71121330-2063-4D3E-99ED-2B2D14C5157E}" destId="{88B378EC-2FA2-4379-B617-65C6664EFA2D}" srcOrd="0" destOrd="0" presId="urn:microsoft.com/office/officeart/2008/layout/VerticalCurvedList"/>
    <dgm:cxn modelId="{7B0C65D4-F109-4E72-B4F4-22C0E968EE09}" type="presParOf" srcId="{71121330-2063-4D3E-99ED-2B2D14C5157E}" destId="{315B165C-877A-4353-9D28-C298F8CC9F44}" srcOrd="1" destOrd="0" presId="urn:microsoft.com/office/officeart/2008/layout/VerticalCurvedList"/>
    <dgm:cxn modelId="{62FDEA3A-6A13-4572-8081-73F863CA9884}" type="presParOf" srcId="{71121330-2063-4D3E-99ED-2B2D14C5157E}" destId="{02BF2F67-FF23-4784-87ED-F2C41E89057C}" srcOrd="2" destOrd="0" presId="urn:microsoft.com/office/officeart/2008/layout/VerticalCurvedList"/>
    <dgm:cxn modelId="{AB80CB9D-7406-4903-AF0E-E48B21DACB21}" type="presParOf" srcId="{71121330-2063-4D3E-99ED-2B2D14C5157E}" destId="{F42A24C2-770F-4CDC-B9DF-AB1F8720D4AF}" srcOrd="3" destOrd="0" presId="urn:microsoft.com/office/officeart/2008/layout/VerticalCurvedList"/>
    <dgm:cxn modelId="{6BAB2BB2-87F2-41A9-8F78-AFD024AD68F5}" type="presParOf" srcId="{BFCBD632-1549-4F47-945B-00AB59404A81}" destId="{670BE4F2-F105-4B95-A3E0-F37709DF7A31}" srcOrd="1" destOrd="0" presId="urn:microsoft.com/office/officeart/2008/layout/VerticalCurvedList"/>
    <dgm:cxn modelId="{D5C04F91-4720-42AB-B94E-38F9DEA9E0B3}" type="presParOf" srcId="{BFCBD632-1549-4F47-945B-00AB59404A81}" destId="{1C8CE5FA-E1CC-40D9-A3FB-395D30769120}" srcOrd="2" destOrd="0" presId="urn:microsoft.com/office/officeart/2008/layout/VerticalCurvedList"/>
    <dgm:cxn modelId="{E8581816-D2A6-4322-BFC1-1277BE075578}" type="presParOf" srcId="{1C8CE5FA-E1CC-40D9-A3FB-395D30769120}" destId="{145DE7DA-B9F9-43DE-B826-62B7B7D1481F}" srcOrd="0" destOrd="0" presId="urn:microsoft.com/office/officeart/2008/layout/VerticalCurvedList"/>
    <dgm:cxn modelId="{AF023D62-1A6C-4AAD-964D-CEA8FFD80B25}" type="presParOf" srcId="{BFCBD632-1549-4F47-945B-00AB59404A81}" destId="{5FE15722-F39C-494B-AA0F-E03573D29D6A}" srcOrd="3" destOrd="0" presId="urn:microsoft.com/office/officeart/2008/layout/VerticalCurvedList"/>
    <dgm:cxn modelId="{A44C3F48-C8ED-43FB-BA85-950ED27429C3}" type="presParOf" srcId="{BFCBD632-1549-4F47-945B-00AB59404A81}" destId="{2B5395D5-B412-483B-982E-C9B333FF8124}" srcOrd="4" destOrd="0" presId="urn:microsoft.com/office/officeart/2008/layout/VerticalCurvedList"/>
    <dgm:cxn modelId="{DC8E4561-59A6-4AFA-9062-7CEA4EBB1411}" type="presParOf" srcId="{2B5395D5-B412-483B-982E-C9B333FF8124}" destId="{EA6A8471-77CC-4452-BB4B-C5310EA2DDEC}" srcOrd="0" destOrd="0" presId="urn:microsoft.com/office/officeart/2008/layout/VerticalCurvedList"/>
    <dgm:cxn modelId="{CB8812C1-B8BC-4395-B951-E0D7422A1A9A}" type="presParOf" srcId="{BFCBD632-1549-4F47-945B-00AB59404A81}" destId="{8A6A8C61-2233-4432-B127-BCC480177C7A}" srcOrd="5" destOrd="0" presId="urn:microsoft.com/office/officeart/2008/layout/VerticalCurvedList"/>
    <dgm:cxn modelId="{CF735D90-1ED3-448D-89E8-AA4EBFB93027}" type="presParOf" srcId="{BFCBD632-1549-4F47-945B-00AB59404A81}" destId="{CC0D090A-3FFF-4A4E-B728-C0809975C176}" srcOrd="6" destOrd="0" presId="urn:microsoft.com/office/officeart/2008/layout/VerticalCurvedList"/>
    <dgm:cxn modelId="{DB9DF19D-A17A-4192-A1C9-C9AA85EA3F3F}" type="presParOf" srcId="{CC0D090A-3FFF-4A4E-B728-C0809975C176}" destId="{3EF20AAB-5515-4982-A568-926EA35A8B57}" srcOrd="0" destOrd="0" presId="urn:microsoft.com/office/officeart/2008/layout/VerticalCurvedList"/>
    <dgm:cxn modelId="{8EBF6EAF-E420-43B3-9C64-15C90CFEE13F}" type="presParOf" srcId="{BFCBD632-1549-4F47-945B-00AB59404A81}" destId="{42912E0B-BC01-4485-B877-0C1788165FA2}" srcOrd="7" destOrd="0" presId="urn:microsoft.com/office/officeart/2008/layout/VerticalCurvedList"/>
    <dgm:cxn modelId="{AAAD1941-4744-4877-9B34-9A7F451E7B6E}" type="presParOf" srcId="{BFCBD632-1549-4F47-945B-00AB59404A81}" destId="{8BDB0197-28D7-4572-8F18-30B84E21F6AD}" srcOrd="8" destOrd="0" presId="urn:microsoft.com/office/officeart/2008/layout/VerticalCurvedList"/>
    <dgm:cxn modelId="{DCA187C0-4994-4136-B554-F99EF6CBD2BB}" type="presParOf" srcId="{8BDB0197-28D7-4572-8F18-30B84E21F6AD}" destId="{815BB472-CA55-4CF4-8B36-6FB96A1130D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DADA68-0A46-4599-AF21-81E5C6205FE3}">
      <dsp:nvSpPr>
        <dsp:cNvPr id="0" name=""/>
        <dsp:cNvSpPr/>
      </dsp:nvSpPr>
      <dsp:spPr>
        <a:xfrm>
          <a:off x="0" y="0"/>
          <a:ext cx="6096000" cy="12699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300" kern="1200" dirty="0"/>
            <a:t>Start mit 3 Pathogenen</a:t>
          </a:r>
        </a:p>
      </dsp:txBody>
      <dsp:txXfrm>
        <a:off x="1346200" y="0"/>
        <a:ext cx="4749800" cy="1269999"/>
      </dsp:txXfrm>
    </dsp:sp>
    <dsp:sp modelId="{588F58AB-D04D-47F1-978E-3F69A0FF754A}">
      <dsp:nvSpPr>
        <dsp:cNvPr id="0" name=""/>
        <dsp:cNvSpPr/>
      </dsp:nvSpPr>
      <dsp:spPr>
        <a:xfrm>
          <a:off x="95678" y="126999"/>
          <a:ext cx="1219200" cy="101599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4936A8-ACF1-4919-9159-8F0AA1F42847}">
      <dsp:nvSpPr>
        <dsp:cNvPr id="0" name=""/>
        <dsp:cNvSpPr/>
      </dsp:nvSpPr>
      <dsp:spPr>
        <a:xfrm>
          <a:off x="0" y="1396999"/>
          <a:ext cx="6096000" cy="1270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300" kern="1200" dirty="0"/>
            <a:t>Explosionsartige Ausbreitung in Runde 2</a:t>
          </a:r>
        </a:p>
      </dsp:txBody>
      <dsp:txXfrm>
        <a:off x="1346200" y="1396999"/>
        <a:ext cx="4749800" cy="1270000"/>
      </dsp:txXfrm>
    </dsp:sp>
    <dsp:sp modelId="{4C86CB0C-848A-441A-9ED6-1DA503D93029}">
      <dsp:nvSpPr>
        <dsp:cNvPr id="0" name=""/>
        <dsp:cNvSpPr/>
      </dsp:nvSpPr>
      <dsp:spPr>
        <a:xfrm>
          <a:off x="95666" y="1523999"/>
          <a:ext cx="1224003" cy="1016000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l="19118" t="3937" r="19118" b="3937"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1E84CE-61D7-469D-98F8-8F5C351E5FEF}">
      <dsp:nvSpPr>
        <dsp:cNvPr id="0" name=""/>
        <dsp:cNvSpPr/>
      </dsp:nvSpPr>
      <dsp:spPr>
        <a:xfrm>
          <a:off x="0" y="2793999"/>
          <a:ext cx="6096000" cy="12699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300" kern="1200" dirty="0"/>
            <a:t>Nur ein Pathogen gleichzeitig je Stadt</a:t>
          </a:r>
        </a:p>
      </dsp:txBody>
      <dsp:txXfrm>
        <a:off x="1346200" y="2793999"/>
        <a:ext cx="4749800" cy="1269999"/>
      </dsp:txXfrm>
    </dsp:sp>
    <dsp:sp modelId="{3BB10D63-BECD-4A3E-A2DA-62A8F55EB013}">
      <dsp:nvSpPr>
        <dsp:cNvPr id="0" name=""/>
        <dsp:cNvSpPr/>
      </dsp:nvSpPr>
      <dsp:spPr>
        <a:xfrm>
          <a:off x="95678" y="2920999"/>
          <a:ext cx="1219200" cy="101599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 t="-10000" b="-10000"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1D4DE4-AB0E-4A17-AF6B-7FC2874F16FE}">
      <dsp:nvSpPr>
        <dsp:cNvPr id="0" name=""/>
        <dsp:cNvSpPr/>
      </dsp:nvSpPr>
      <dsp:spPr>
        <a:xfrm>
          <a:off x="0" y="0"/>
          <a:ext cx="5181600" cy="10825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Pathogen in nur einer Stadt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Quarantäne anordnen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Bioterrorismus</a:t>
          </a:r>
        </a:p>
      </dsp:txBody>
      <dsp:txXfrm>
        <a:off x="31708" y="31708"/>
        <a:ext cx="4013405" cy="1019169"/>
      </dsp:txXfrm>
    </dsp:sp>
    <dsp:sp modelId="{B8B7B0FD-BAF0-421D-9D09-C520B83D1061}">
      <dsp:nvSpPr>
        <dsp:cNvPr id="0" name=""/>
        <dsp:cNvSpPr/>
      </dsp:nvSpPr>
      <dsp:spPr>
        <a:xfrm>
          <a:off x="457199" y="1263016"/>
          <a:ext cx="5181600" cy="10825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Spare Punkte für Quarantäne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40 Punkte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kontinuierliche Quarantäne möglich</a:t>
          </a:r>
        </a:p>
      </dsp:txBody>
      <dsp:txXfrm>
        <a:off x="488907" y="1294724"/>
        <a:ext cx="3957303" cy="1019169"/>
      </dsp:txXfrm>
    </dsp:sp>
    <dsp:sp modelId="{6285A173-5654-4DBE-933E-973E55558A87}">
      <dsp:nvSpPr>
        <dsp:cNvPr id="0" name=""/>
        <dsp:cNvSpPr/>
      </dsp:nvSpPr>
      <dsp:spPr>
        <a:xfrm>
          <a:off x="914399" y="2526033"/>
          <a:ext cx="5181600" cy="10825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Medikament entwickeln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An Städte mit höchster Anzahl Infizierter verteilen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Verringert Todesrate und Stadtinkubationszeit</a:t>
          </a:r>
        </a:p>
      </dsp:txBody>
      <dsp:txXfrm>
        <a:off x="946107" y="2557741"/>
        <a:ext cx="3957303" cy="1019169"/>
      </dsp:txXfrm>
    </dsp:sp>
    <dsp:sp modelId="{FA7EE359-8F30-4702-A070-4C50CB5C23C4}">
      <dsp:nvSpPr>
        <dsp:cNvPr id="0" name=""/>
        <dsp:cNvSpPr/>
      </dsp:nvSpPr>
      <dsp:spPr>
        <a:xfrm>
          <a:off x="4477919" y="820960"/>
          <a:ext cx="703680" cy="70368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3300" kern="1200"/>
        </a:p>
      </dsp:txBody>
      <dsp:txXfrm>
        <a:off x="4636247" y="820960"/>
        <a:ext cx="387024" cy="529519"/>
      </dsp:txXfrm>
    </dsp:sp>
    <dsp:sp modelId="{BF8E1AD9-2856-47D9-B902-2F9D6FDA758D}">
      <dsp:nvSpPr>
        <dsp:cNvPr id="0" name=""/>
        <dsp:cNvSpPr/>
      </dsp:nvSpPr>
      <dsp:spPr>
        <a:xfrm>
          <a:off x="4935119" y="2076760"/>
          <a:ext cx="703680" cy="70368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3300" kern="1200"/>
        </a:p>
      </dsp:txBody>
      <dsp:txXfrm>
        <a:off x="5093447" y="2076760"/>
        <a:ext cx="387024" cy="52951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5B165C-877A-4353-9D28-C298F8CC9F44}">
      <dsp:nvSpPr>
        <dsp:cNvPr id="0" name=""/>
        <dsp:cNvSpPr/>
      </dsp:nvSpPr>
      <dsp:spPr>
        <a:xfrm>
          <a:off x="-5210386" y="-798064"/>
          <a:ext cx="6204640" cy="6204640"/>
        </a:xfrm>
        <a:prstGeom prst="blockArc">
          <a:avLst>
            <a:gd name="adj1" fmla="val 18900000"/>
            <a:gd name="adj2" fmla="val 2700000"/>
            <a:gd name="adj3" fmla="val 348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0BE4F2-F105-4B95-A3E0-F37709DF7A31}">
      <dsp:nvSpPr>
        <dsp:cNvPr id="0" name=""/>
        <dsp:cNvSpPr/>
      </dsp:nvSpPr>
      <dsp:spPr>
        <a:xfrm>
          <a:off x="520572" y="354302"/>
          <a:ext cx="6328408" cy="70897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274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de-DE" sz="3300" kern="1200" dirty="0">
              <a:latin typeface="NexusSansPro-Regular" panose="02010504030101020104" pitchFamily="50" charset="0"/>
            </a:rPr>
            <a:t>Sequentielle Infektion vermeiden</a:t>
          </a:r>
        </a:p>
      </dsp:txBody>
      <dsp:txXfrm>
        <a:off x="520572" y="354302"/>
        <a:ext cx="6328408" cy="708973"/>
      </dsp:txXfrm>
    </dsp:sp>
    <dsp:sp modelId="{145DE7DA-B9F9-43DE-B826-62B7B7D1481F}">
      <dsp:nvSpPr>
        <dsp:cNvPr id="0" name=""/>
        <dsp:cNvSpPr/>
      </dsp:nvSpPr>
      <dsp:spPr>
        <a:xfrm>
          <a:off x="77464" y="265680"/>
          <a:ext cx="886216" cy="8862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E15722-F39C-494B-AA0F-E03573D29D6A}">
      <dsp:nvSpPr>
        <dsp:cNvPr id="0" name=""/>
        <dsp:cNvSpPr/>
      </dsp:nvSpPr>
      <dsp:spPr>
        <a:xfrm>
          <a:off x="927043" y="1417946"/>
          <a:ext cx="5921937" cy="70897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274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de-DE" sz="3300" kern="1200" dirty="0">
              <a:latin typeface="NexusSansPro-Regular" panose="02010504030101020104" pitchFamily="50" charset="0"/>
            </a:rPr>
            <a:t>Frühe Quarantäne effektiv</a:t>
          </a:r>
          <a:endParaRPr lang="de-DE" sz="3300" kern="1200" dirty="0"/>
        </a:p>
      </dsp:txBody>
      <dsp:txXfrm>
        <a:off x="927043" y="1417946"/>
        <a:ext cx="5921937" cy="708973"/>
      </dsp:txXfrm>
    </dsp:sp>
    <dsp:sp modelId="{EA6A8471-77CC-4452-BB4B-C5310EA2DDEC}">
      <dsp:nvSpPr>
        <dsp:cNvPr id="0" name=""/>
        <dsp:cNvSpPr/>
      </dsp:nvSpPr>
      <dsp:spPr>
        <a:xfrm>
          <a:off x="483935" y="1329325"/>
          <a:ext cx="886216" cy="8862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6A8C61-2233-4432-B127-BCC480177C7A}">
      <dsp:nvSpPr>
        <dsp:cNvPr id="0" name=""/>
        <dsp:cNvSpPr/>
      </dsp:nvSpPr>
      <dsp:spPr>
        <a:xfrm>
          <a:off x="927043" y="2481591"/>
          <a:ext cx="5921937" cy="70897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274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300" kern="1200" dirty="0">
              <a:latin typeface="NexusSansPro-Regular" panose="02010504030101020104" pitchFamily="50" charset="0"/>
            </a:rPr>
            <a:t>Diverse Strategien valide</a:t>
          </a:r>
        </a:p>
      </dsp:txBody>
      <dsp:txXfrm>
        <a:off x="927043" y="2481591"/>
        <a:ext cx="5921937" cy="708973"/>
      </dsp:txXfrm>
    </dsp:sp>
    <dsp:sp modelId="{3EF20AAB-5515-4982-A568-926EA35A8B57}">
      <dsp:nvSpPr>
        <dsp:cNvPr id="0" name=""/>
        <dsp:cNvSpPr/>
      </dsp:nvSpPr>
      <dsp:spPr>
        <a:xfrm>
          <a:off x="483935" y="2392969"/>
          <a:ext cx="886216" cy="8862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912E0B-BC01-4485-B877-0C1788165FA2}">
      <dsp:nvSpPr>
        <dsp:cNvPr id="0" name=""/>
        <dsp:cNvSpPr/>
      </dsp:nvSpPr>
      <dsp:spPr>
        <a:xfrm>
          <a:off x="520572" y="3545236"/>
          <a:ext cx="6328408" cy="70897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274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300" kern="1200" dirty="0">
              <a:latin typeface="NexusSansPro-Regular" panose="02010504030101020104" pitchFamily="50" charset="0"/>
            </a:rPr>
            <a:t>Fokus: Senkung der Todesrate</a:t>
          </a:r>
        </a:p>
      </dsp:txBody>
      <dsp:txXfrm>
        <a:off x="520572" y="3545236"/>
        <a:ext cx="6328408" cy="708973"/>
      </dsp:txXfrm>
    </dsp:sp>
    <dsp:sp modelId="{815BB472-CA55-4CF4-8B36-6FB96A1130DB}">
      <dsp:nvSpPr>
        <dsp:cNvPr id="0" name=""/>
        <dsp:cNvSpPr/>
      </dsp:nvSpPr>
      <dsp:spPr>
        <a:xfrm>
          <a:off x="77464" y="3456614"/>
          <a:ext cx="886216" cy="8862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media/image1.png>
</file>

<file path=ppt/media/image10.png>
</file>

<file path=ppt/media/image11.sv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2"/>
            <a:ext cx="2972005" cy="496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003" tIns="48002" rIns="96003" bIns="48002" numCol="1" anchor="t" anchorCtr="0" compatLnSpc="1">
            <a:prstTxWarp prst="textNoShape">
              <a:avLst/>
            </a:prstTxWarp>
          </a:bodyPr>
          <a:lstStyle>
            <a:lvl1pPr defTabSz="960144">
              <a:defRPr sz="130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464" y="2"/>
            <a:ext cx="2972005" cy="496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003" tIns="48002" rIns="96003" bIns="48002" numCol="1" anchor="t" anchorCtr="0" compatLnSpc="1">
            <a:prstTxWarp prst="textNoShape">
              <a:avLst/>
            </a:prstTxWarp>
          </a:bodyPr>
          <a:lstStyle>
            <a:lvl1pPr algn="r" defTabSz="960144">
              <a:defRPr sz="130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42975" y="746125"/>
            <a:ext cx="4972050" cy="37290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495" y="4723701"/>
            <a:ext cx="5487013" cy="4475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003" tIns="48002" rIns="96003" bIns="4800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7401"/>
            <a:ext cx="2972005" cy="496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003" tIns="48002" rIns="96003" bIns="48002" numCol="1" anchor="b" anchorCtr="0" compatLnSpc="1">
            <a:prstTxWarp prst="textNoShape">
              <a:avLst/>
            </a:prstTxWarp>
          </a:bodyPr>
          <a:lstStyle>
            <a:lvl1pPr defTabSz="960144">
              <a:defRPr sz="1300"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94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464" y="9447401"/>
            <a:ext cx="2972005" cy="496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003" tIns="48002" rIns="96003" bIns="48002" numCol="1" anchor="b" anchorCtr="0" compatLnSpc="1">
            <a:prstTxWarp prst="textNoShape">
              <a:avLst/>
            </a:prstTxWarp>
          </a:bodyPr>
          <a:lstStyle>
            <a:lvl1pPr algn="r" defTabSz="960144">
              <a:defRPr sz="1300">
                <a:cs typeface="+mn-cs"/>
              </a:defRPr>
            </a:lvl1pPr>
          </a:lstStyle>
          <a:p>
            <a:pPr>
              <a:defRPr/>
            </a:pPr>
            <a:fld id="{D065D54E-7BE1-4068-A7EA-268E48A319BE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9596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2"/>
          <p:cNvSpPr>
            <a:spLocks noChangeArrowheads="1"/>
          </p:cNvSpPr>
          <p:nvPr/>
        </p:nvSpPr>
        <p:spPr bwMode="auto">
          <a:xfrm>
            <a:off x="296863" y="1449388"/>
            <a:ext cx="8550275" cy="2654300"/>
          </a:xfrm>
          <a:prstGeom prst="rect">
            <a:avLst/>
          </a:prstGeom>
          <a:noFill/>
          <a:ln>
            <a:noFill/>
          </a:ln>
        </p:spPr>
        <p:txBody>
          <a:bodyPr wrap="none" anchor="ctr"/>
          <a:lstStyle/>
          <a:p>
            <a:pPr algn="ctr"/>
            <a:r>
              <a:rPr lang="de-DE"/>
              <a:t>Platzhalter für Bild, Bild auf Titelfolie hinter das Logo einsetzen</a:t>
            </a:r>
          </a:p>
        </p:txBody>
      </p:sp>
      <p:sp>
        <p:nvSpPr>
          <p:cNvPr id="5" name="Rectangle 17"/>
          <p:cNvSpPr>
            <a:spLocks noChangeArrowheads="1"/>
          </p:cNvSpPr>
          <p:nvPr userDrawn="1"/>
        </p:nvSpPr>
        <p:spPr bwMode="auto">
          <a:xfrm>
            <a:off x="287338" y="4103688"/>
            <a:ext cx="8583612" cy="2192337"/>
          </a:xfrm>
          <a:prstGeom prst="rect">
            <a:avLst/>
          </a:prstGeom>
          <a:solidFill>
            <a:srgbClr val="FFF0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pic>
        <p:nvPicPr>
          <p:cNvPr id="6" name="Picture 16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87338" y="1442724"/>
            <a:ext cx="8580437" cy="2661276"/>
          </a:xfrm>
          <a:prstGeom prst="rect">
            <a:avLst/>
          </a:prstGeom>
          <a:noFill/>
          <a:ln w="9525" cmpd="sng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TUBS_CO_150dp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41363"/>
            <a:ext cx="2517775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287338" y="6297613"/>
            <a:ext cx="8583612" cy="287337"/>
          </a:xfrm>
          <a:prstGeom prst="rect">
            <a:avLst/>
          </a:prstGeom>
          <a:solidFill>
            <a:srgbClr val="BE1E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4356100"/>
            <a:ext cx="7772400" cy="873125"/>
          </a:xfrm>
        </p:spPr>
        <p:txBody>
          <a:bodyPr/>
          <a:lstStyle>
            <a:lvl1pPr>
              <a:defRPr sz="2800" baseline="0">
                <a:latin typeface="NexusSansPro-Bold" panose="02010804060101020104" pitchFamily="50" charset="0"/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830263" y="5499100"/>
            <a:ext cx="7747000" cy="333375"/>
          </a:xfrm>
        </p:spPr>
        <p:txBody>
          <a:bodyPr/>
          <a:lstStyle>
            <a:lvl1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baseline="0">
                <a:latin typeface="NexusSansPro-Regular" panose="02010504030101020104" pitchFamily="50" charset="0"/>
              </a:defRPr>
            </a:lvl1pPr>
          </a:lstStyle>
          <a:p>
            <a:r>
              <a:rPr lang="de-DE" dirty="0"/>
              <a:t>Vorname, Nachname der Referentin/des Referenten, Datum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356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 und Gliede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0" y="0"/>
            <a:ext cx="9144000" cy="1133475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durch Klicken bearbeiten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431800" y="1339851"/>
            <a:ext cx="8370888" cy="4622800"/>
          </a:xfrm>
          <a:noFill/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333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7"/>
          <p:cNvSpPr>
            <a:spLocks noChangeArrowheads="1"/>
          </p:cNvSpPr>
          <p:nvPr userDrawn="1"/>
        </p:nvSpPr>
        <p:spPr bwMode="auto">
          <a:xfrm>
            <a:off x="252000" y="288000"/>
            <a:ext cx="8640000" cy="58140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3864446"/>
            <a:ext cx="7772400" cy="873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Zwischentitelformat 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0263" y="5007446"/>
            <a:ext cx="7747000" cy="3333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pic>
        <p:nvPicPr>
          <p:cNvPr id="11" name="Picture 20" descr="TUBS_CO_70vH_150dpi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5025"/>
            <a:ext cx="1762125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 userDrawn="1"/>
        </p:nvSpPr>
        <p:spPr>
          <a:xfrm>
            <a:off x="8892000" y="0"/>
            <a:ext cx="288000" cy="68580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8" name="Picture 16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5"/>
          <a:stretch/>
        </p:blipFill>
        <p:spPr bwMode="auto">
          <a:xfrm>
            <a:off x="252000" y="288000"/>
            <a:ext cx="8640000" cy="30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04807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_1_eigenes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7"/>
          <p:cNvSpPr>
            <a:spLocks noChangeArrowheads="1"/>
          </p:cNvSpPr>
          <p:nvPr userDrawn="1"/>
        </p:nvSpPr>
        <p:spPr bwMode="auto">
          <a:xfrm>
            <a:off x="252000" y="288000"/>
            <a:ext cx="8640000" cy="5814000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3864446"/>
            <a:ext cx="7772400" cy="873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Zwischentitelformat 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0263" y="5007446"/>
            <a:ext cx="7747000" cy="3333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pic>
        <p:nvPicPr>
          <p:cNvPr id="11" name="Picture 20" descr="TUBS_CO_70vH_150dpi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5025"/>
            <a:ext cx="1762125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Bildplatzhalter 2"/>
          <p:cNvSpPr>
            <a:spLocks noGrp="1"/>
          </p:cNvSpPr>
          <p:nvPr>
            <p:ph type="pic" sz="quarter" idx="11"/>
          </p:nvPr>
        </p:nvSpPr>
        <p:spPr>
          <a:xfrm>
            <a:off x="252000" y="288000"/>
            <a:ext cx="8640000" cy="3024000"/>
          </a:xfrm>
          <a:ln w="12700"/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Rechteck 3"/>
          <p:cNvSpPr/>
          <p:nvPr userDrawn="1"/>
        </p:nvSpPr>
        <p:spPr>
          <a:xfrm>
            <a:off x="8892000" y="0"/>
            <a:ext cx="288000" cy="68580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4743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>
            <a:spLocks noChangeArrowheads="1"/>
          </p:cNvSpPr>
          <p:nvPr userDrawn="1"/>
        </p:nvSpPr>
        <p:spPr bwMode="auto">
          <a:xfrm>
            <a:off x="252000" y="288000"/>
            <a:ext cx="8640000" cy="5814000"/>
          </a:xfrm>
          <a:prstGeom prst="rect">
            <a:avLst/>
          </a:prstGeom>
          <a:solidFill>
            <a:srgbClr val="FA6E00"/>
          </a:solidFill>
          <a:ln>
            <a:noFill/>
          </a:ln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3864446"/>
            <a:ext cx="7772400" cy="873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Zwischentitelformat 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0263" y="5007446"/>
            <a:ext cx="7747000" cy="3333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pic>
        <p:nvPicPr>
          <p:cNvPr id="11" name="Picture 20" descr="TUBS_CO_70vH_150dpi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5025"/>
            <a:ext cx="1762125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 userDrawn="1"/>
        </p:nvSpPr>
        <p:spPr>
          <a:xfrm>
            <a:off x="8892000" y="0"/>
            <a:ext cx="288000" cy="68580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3" name="Picture 16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5"/>
          <a:stretch/>
        </p:blipFill>
        <p:spPr bwMode="auto">
          <a:xfrm>
            <a:off x="252000" y="288000"/>
            <a:ext cx="8640000" cy="3024000"/>
          </a:xfrm>
          <a:prstGeom prst="rect">
            <a:avLst/>
          </a:prstGeom>
          <a:solidFill>
            <a:srgbClr val="FFDC4D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4429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_2_eigenes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>
            <a:spLocks noChangeArrowheads="1"/>
          </p:cNvSpPr>
          <p:nvPr userDrawn="1"/>
        </p:nvSpPr>
        <p:spPr bwMode="auto">
          <a:xfrm>
            <a:off x="252000" y="288000"/>
            <a:ext cx="8640000" cy="5814000"/>
          </a:xfrm>
          <a:prstGeom prst="rect">
            <a:avLst/>
          </a:prstGeom>
          <a:solidFill>
            <a:srgbClr val="FA6E00"/>
          </a:solidFill>
          <a:ln>
            <a:noFill/>
          </a:ln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3864446"/>
            <a:ext cx="7772400" cy="873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Zwischentitelformat 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0263" y="5007446"/>
            <a:ext cx="7747000" cy="3333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pic>
        <p:nvPicPr>
          <p:cNvPr id="11" name="Picture 20" descr="TUBS_CO_70vH_150dpi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5025"/>
            <a:ext cx="1762125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 userDrawn="1"/>
        </p:nvSpPr>
        <p:spPr>
          <a:xfrm>
            <a:off x="8892000" y="0"/>
            <a:ext cx="288000" cy="68580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Bildplatzhalter 2"/>
          <p:cNvSpPr>
            <a:spLocks noGrp="1"/>
          </p:cNvSpPr>
          <p:nvPr>
            <p:ph type="pic" sz="quarter" idx="11"/>
          </p:nvPr>
        </p:nvSpPr>
        <p:spPr>
          <a:xfrm>
            <a:off x="252000" y="288000"/>
            <a:ext cx="8640000" cy="3024000"/>
          </a:xfrm>
          <a:ln w="12700"/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9433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NexusSansPro-Bold" panose="02010804060101020104" pitchFamily="50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260000"/>
            <a:ext cx="8375650" cy="4500000"/>
          </a:xfrm>
        </p:spPr>
        <p:txBody>
          <a:bodyPr/>
          <a:lstStyle>
            <a:lvl1pPr>
              <a:defRPr>
                <a:latin typeface="NexusSansPro-Regular" panose="02010504030101020104" pitchFamily="50" charset="0"/>
              </a:defRPr>
            </a:lvl1pPr>
            <a:lvl2pPr>
              <a:defRPr>
                <a:latin typeface="NexusSansPro-Regular" panose="02010504030101020104" pitchFamily="50" charset="0"/>
              </a:defRPr>
            </a:lvl2pPr>
            <a:lvl3pPr>
              <a:defRPr>
                <a:latin typeface="NexusSansPro-Regular" panose="02010504030101020104" pitchFamily="50" charset="0"/>
              </a:defRPr>
            </a:lvl3pPr>
            <a:lvl4pPr>
              <a:defRPr>
                <a:latin typeface="NexusSansPro-Regular" panose="02010504030101020104" pitchFamily="50" charset="0"/>
              </a:defRPr>
            </a:lvl4pPr>
            <a:lvl5pPr>
              <a:defRPr>
                <a:latin typeface="NexusSansPro-Regular" panose="02010504030101020104" pitchFamily="50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909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431800" y="1260000"/>
            <a:ext cx="3600000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Inhaltsplatzhalter 2"/>
          <p:cNvSpPr>
            <a:spLocks noGrp="1"/>
          </p:cNvSpPr>
          <p:nvPr>
            <p:ph idx="10"/>
          </p:nvPr>
        </p:nvSpPr>
        <p:spPr>
          <a:xfrm>
            <a:off x="4860000" y="1260000"/>
            <a:ext cx="3600000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2105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996867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el und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111125"/>
            <a:ext cx="8375650" cy="708025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iagrammplatzhalter 2"/>
          <p:cNvSpPr>
            <a:spLocks noGrp="1"/>
          </p:cNvSpPr>
          <p:nvPr>
            <p:ph type="chart" idx="1"/>
          </p:nvPr>
        </p:nvSpPr>
        <p:spPr>
          <a:xfrm>
            <a:off x="431800" y="1042988"/>
            <a:ext cx="8375650" cy="4772025"/>
          </a:xfrm>
        </p:spPr>
        <p:txBody>
          <a:bodyPr/>
          <a:lstStyle/>
          <a:p>
            <a:pPr lvl="0"/>
            <a:r>
              <a:rPr lang="de-DE" noProof="0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050377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260000"/>
            <a:ext cx="8375650" cy="4500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249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431800" y="1260000"/>
            <a:ext cx="3600000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Inhaltsplatzhalter 2"/>
          <p:cNvSpPr>
            <a:spLocks noGrp="1"/>
          </p:cNvSpPr>
          <p:nvPr>
            <p:ph idx="10"/>
          </p:nvPr>
        </p:nvSpPr>
        <p:spPr>
          <a:xfrm>
            <a:off x="4860000" y="1260000"/>
            <a:ext cx="3600000" cy="45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3509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109836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1_Titel und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111125"/>
            <a:ext cx="8375650" cy="708025"/>
          </a:xfrm>
        </p:spPr>
        <p:txBody>
          <a:bodyPr/>
          <a:lstStyle>
            <a:lvl1pPr>
              <a:defRPr>
                <a:latin typeface="NexusSansPro-Bold" panose="02010804060101020104" pitchFamily="50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Diagrammplatzhalter 2"/>
          <p:cNvSpPr>
            <a:spLocks noGrp="1"/>
          </p:cNvSpPr>
          <p:nvPr>
            <p:ph type="chart" idx="1"/>
          </p:nvPr>
        </p:nvSpPr>
        <p:spPr>
          <a:xfrm>
            <a:off x="431800" y="1042988"/>
            <a:ext cx="8375650" cy="4772025"/>
          </a:xfrm>
        </p:spPr>
        <p:txBody>
          <a:bodyPr/>
          <a:lstStyle>
            <a:lvl1pPr>
              <a:defRPr>
                <a:latin typeface="NexusSansPro-Regular" panose="02010504030101020104" pitchFamily="50" charset="0"/>
              </a:defRPr>
            </a:lvl1pPr>
          </a:lstStyle>
          <a:p>
            <a:pPr lvl="0"/>
            <a:r>
              <a:rPr lang="de-DE" noProof="0" dirty="0"/>
              <a:t>Diagramm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056635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111125"/>
            <a:ext cx="83756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042988"/>
            <a:ext cx="8375650" cy="477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31" name="Textfeld 7"/>
          <p:cNvSpPr txBox="1">
            <a:spLocks noChangeArrowheads="1"/>
          </p:cNvSpPr>
          <p:nvPr/>
        </p:nvSpPr>
        <p:spPr bwMode="auto">
          <a:xfrm>
            <a:off x="1821600" y="6141600"/>
            <a:ext cx="478817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de-DE" sz="800" dirty="0">
                <a:latin typeface="NexusSansPro-Regular" panose="02010504030101020104" pitchFamily="50" charset="0"/>
              </a:rPr>
              <a:t>26.03.2020 | Kevin Rohland, Jan Schmolke, Fynn Schulze, Tobias Thie | informatiCup 2020 - Pandemie! | Seite </a:t>
            </a:r>
            <a:fld id="{BA74B104-1CFD-48D2-8597-38330CCC6C63}" type="slidenum">
              <a:rPr lang="de-DE" sz="800" smtClean="0">
                <a:latin typeface="NexusSansPro-Regular" panose="02010504030101020104" pitchFamily="50" charset="0"/>
              </a:rPr>
              <a:pPr eaLnBrk="1" hangingPunct="1"/>
              <a:t>‹Nr.›</a:t>
            </a:fld>
            <a:endParaRPr lang="de-DE" sz="800" dirty="0">
              <a:latin typeface="NexusSansPro-Regular" panose="02010504030101020104" pitchFamily="50" charset="0"/>
            </a:endParaRPr>
          </a:p>
          <a:p>
            <a:pPr eaLnBrk="1" hangingPunct="1"/>
            <a:endParaRPr lang="de-DE" sz="800" dirty="0"/>
          </a:p>
        </p:txBody>
      </p:sp>
      <p:sp>
        <p:nvSpPr>
          <p:cNvPr id="11" name="Line 14"/>
          <p:cNvSpPr>
            <a:spLocks noChangeShapeType="1"/>
          </p:cNvSpPr>
          <p:nvPr/>
        </p:nvSpPr>
        <p:spPr bwMode="auto">
          <a:xfrm>
            <a:off x="0" y="6091238"/>
            <a:ext cx="9144000" cy="0"/>
          </a:xfrm>
          <a:prstGeom prst="line">
            <a:avLst/>
          </a:prstGeom>
          <a:noFill/>
          <a:ln w="9525">
            <a:solidFill>
              <a:srgbClr val="BE1E3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30" name="Picture 20" descr="TUBS_CO_70vH_150dpi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5025"/>
            <a:ext cx="1762125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Grafik 2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C61DA255-FC86-46FC-BBAB-B1488EA241BC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3023" y="6218225"/>
            <a:ext cx="1691680" cy="5286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6" r:id="rId2"/>
    <p:sldLayoutId id="2147483668" r:id="rId3"/>
    <p:sldLayoutId id="2147483669" r:id="rId4"/>
    <p:sldLayoutId id="2147483670" r:id="rId5"/>
    <p:sldLayoutId id="2147483693" r:id="rId6"/>
    <p:sldLayoutId id="2147483694" r:id="rId7"/>
    <p:sldLayoutId id="2147483695" r:id="rId8"/>
    <p:sldLayoutId id="2147483696" r:id="rId9"/>
    <p:sldLayoutId id="2147483672" r:id="rId10"/>
    <p:sldLayoutId id="2147483690" r:id="rId11"/>
    <p:sldLayoutId id="2147483692" r:id="rId12"/>
    <p:sldLayoutId id="2147483691" r:id="rId13"/>
    <p:sldLayoutId id="2147483689" r:id="rId14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-18891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361950" indent="-16986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542925" indent="-17938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742950" indent="-19843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200150" indent="-19843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657350" indent="-19843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114550" indent="-19843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571750" indent="-19843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527325" y="414338"/>
            <a:ext cx="2301238" cy="71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itel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informatiCup 2020 - Pandemie!</a:t>
            </a:r>
          </a:p>
        </p:txBody>
      </p:sp>
      <p:sp>
        <p:nvSpPr>
          <p:cNvPr id="16388" name="Untertitel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/>
            <a:r>
              <a:rPr lang="de-DE" dirty="0"/>
              <a:t>Kevin Rohland, Jan Schmolke, Fynn Schulze, Tobias Thie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FE6B987B-61F1-41EF-9A45-D75090670E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265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939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FE6B987B-61F1-41EF-9A45-D75090670E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3265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005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FE6B987B-61F1-41EF-9A45-D75090670E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3265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265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FE6B987B-61F1-41EF-9A45-D75090670E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3265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285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FE6B987B-61F1-41EF-9A45-D75090670E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3265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104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FE6B987B-61F1-41EF-9A45-D75090670E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3265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908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FE6B987B-61F1-41EF-9A45-D75090670E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3265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32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2630ECB-CB27-45FE-B059-1BD103A1CE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Lösungsansatz</a:t>
            </a:r>
          </a:p>
        </p:txBody>
      </p:sp>
      <p:pic>
        <p:nvPicPr>
          <p:cNvPr id="8" name="Bildplatzhalter 7" descr="Ein Bild, das drinnen, sitzend, Tisch, Gebäude enthält.&#10;&#10;Automatisch generierte Beschreibung">
            <a:extLst>
              <a:ext uri="{FF2B5EF4-FFF2-40B4-BE49-F238E27FC236}">
                <a16:creationId xmlns:a16="http://schemas.microsoft.com/office/drawing/2014/main" id="{21446F75-113C-4C69-A3B2-C523ADC12BB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" r="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58734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Wichtige Erkenntnisse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9EB0562C-DC9A-4A07-A07C-D38A42276219}"/>
              </a:ext>
            </a:extLst>
          </p:cNvPr>
          <p:cNvGrpSpPr/>
          <p:nvPr/>
        </p:nvGrpSpPr>
        <p:grpSpPr>
          <a:xfrm>
            <a:off x="1990634" y="1412784"/>
            <a:ext cx="5159530" cy="4032432"/>
            <a:chOff x="1036729" y="1533999"/>
            <a:chExt cx="5159530" cy="4032432"/>
          </a:xfrm>
        </p:grpSpPr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0A727D4B-B923-4016-8430-2C5ECA2058F7}"/>
                </a:ext>
              </a:extLst>
            </p:cNvPr>
            <p:cNvGrpSpPr/>
            <p:nvPr/>
          </p:nvGrpSpPr>
          <p:grpSpPr>
            <a:xfrm>
              <a:off x="1036729" y="1533999"/>
              <a:ext cx="5159529" cy="2984500"/>
              <a:chOff x="1036729" y="1533999"/>
              <a:chExt cx="5159529" cy="2984500"/>
            </a:xfrm>
          </p:grpSpPr>
          <p:grpSp>
            <p:nvGrpSpPr>
              <p:cNvPr id="7" name="Gruppieren 6">
                <a:extLst>
                  <a:ext uri="{FF2B5EF4-FFF2-40B4-BE49-F238E27FC236}">
                    <a16:creationId xmlns:a16="http://schemas.microsoft.com/office/drawing/2014/main" id="{7698ABE7-A2E9-4ACB-80B5-62A1692D1B33}"/>
                  </a:ext>
                </a:extLst>
              </p:cNvPr>
              <p:cNvGrpSpPr/>
              <p:nvPr/>
            </p:nvGrpSpPr>
            <p:grpSpPr>
              <a:xfrm>
                <a:off x="1036729" y="1534000"/>
                <a:ext cx="2365342" cy="2984499"/>
                <a:chOff x="1036729" y="1534000"/>
                <a:chExt cx="2365342" cy="2984499"/>
              </a:xfrm>
            </p:grpSpPr>
            <p:sp>
              <p:nvSpPr>
                <p:cNvPr id="8" name="Freihandform: Form 7">
                  <a:extLst>
                    <a:ext uri="{FF2B5EF4-FFF2-40B4-BE49-F238E27FC236}">
                      <a16:creationId xmlns:a16="http://schemas.microsoft.com/office/drawing/2014/main" id="{775917C3-094E-4526-BBFD-8C12CE6F29E7}"/>
                    </a:ext>
                  </a:extLst>
                </p:cNvPr>
                <p:cNvSpPr/>
                <p:nvPr/>
              </p:nvSpPr>
              <p:spPr>
                <a:xfrm>
                  <a:off x="1036729" y="1534000"/>
                  <a:ext cx="2365342" cy="1016000"/>
                </a:xfrm>
                <a:custGeom>
                  <a:avLst/>
                  <a:gdLst>
                    <a:gd name="connsiteX0" fmla="*/ 0 w 1828800"/>
                    <a:gd name="connsiteY0" fmla="*/ 101600 h 1016000"/>
                    <a:gd name="connsiteX1" fmla="*/ 101600 w 1828800"/>
                    <a:gd name="connsiteY1" fmla="*/ 0 h 1016000"/>
                    <a:gd name="connsiteX2" fmla="*/ 1727200 w 1828800"/>
                    <a:gd name="connsiteY2" fmla="*/ 0 h 1016000"/>
                    <a:gd name="connsiteX3" fmla="*/ 1828800 w 1828800"/>
                    <a:gd name="connsiteY3" fmla="*/ 101600 h 1016000"/>
                    <a:gd name="connsiteX4" fmla="*/ 1828800 w 1828800"/>
                    <a:gd name="connsiteY4" fmla="*/ 914400 h 1016000"/>
                    <a:gd name="connsiteX5" fmla="*/ 1727200 w 1828800"/>
                    <a:gd name="connsiteY5" fmla="*/ 1016000 h 1016000"/>
                    <a:gd name="connsiteX6" fmla="*/ 101600 w 1828800"/>
                    <a:gd name="connsiteY6" fmla="*/ 1016000 h 1016000"/>
                    <a:gd name="connsiteX7" fmla="*/ 0 w 1828800"/>
                    <a:gd name="connsiteY7" fmla="*/ 914400 h 1016000"/>
                    <a:gd name="connsiteX8" fmla="*/ 0 w 1828800"/>
                    <a:gd name="connsiteY8" fmla="*/ 101600 h 1016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28800" h="1016000">
                      <a:moveTo>
                        <a:pt x="0" y="101600"/>
                      </a:moveTo>
                      <a:cubicBezTo>
                        <a:pt x="0" y="45488"/>
                        <a:pt x="45488" y="0"/>
                        <a:pt x="101600" y="0"/>
                      </a:cubicBezTo>
                      <a:lnTo>
                        <a:pt x="1727200" y="0"/>
                      </a:lnTo>
                      <a:cubicBezTo>
                        <a:pt x="1783312" y="0"/>
                        <a:pt x="1828800" y="45488"/>
                        <a:pt x="1828800" y="101600"/>
                      </a:cubicBezTo>
                      <a:lnTo>
                        <a:pt x="1828800" y="914400"/>
                      </a:lnTo>
                      <a:cubicBezTo>
                        <a:pt x="1828800" y="970512"/>
                        <a:pt x="1783312" y="1016000"/>
                        <a:pt x="1727200" y="1016000"/>
                      </a:cubicBezTo>
                      <a:lnTo>
                        <a:pt x="101600" y="1016000"/>
                      </a:lnTo>
                      <a:cubicBezTo>
                        <a:pt x="45488" y="1016000"/>
                        <a:pt x="0" y="970512"/>
                        <a:pt x="0" y="914400"/>
                      </a:cubicBezTo>
                      <a:lnTo>
                        <a:pt x="0" y="101600"/>
                      </a:lnTo>
                      <a:close/>
                    </a:path>
                  </a:pathLst>
                </a:cu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105958" tIns="105958" rIns="105958" bIns="105958" numCol="1" spcCol="1270" anchor="ctr" anchorCtr="0">
                  <a:noAutofit/>
                </a:bodyPr>
                <a:lstStyle/>
                <a:p>
                  <a:pPr marL="0" lvl="0" indent="0" algn="ctr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DE" sz="2000" kern="1200" dirty="0">
                      <a:latin typeface="NexusSansPro-Regular" panose="02010504030101020104" pitchFamily="50" charset="0"/>
                    </a:rPr>
                    <a:t>explosionsartige</a:t>
                  </a:r>
                  <a:br>
                    <a:rPr lang="de-DE" sz="2000" kern="1200" dirty="0">
                      <a:latin typeface="NexusSansPro-Regular" panose="02010504030101020104" pitchFamily="50" charset="0"/>
                    </a:rPr>
                  </a:br>
                  <a:r>
                    <a:rPr lang="de-DE" sz="2000" kern="1200" dirty="0">
                      <a:latin typeface="NexusSansPro-Regular" panose="02010504030101020104" pitchFamily="50" charset="0"/>
                    </a:rPr>
                    <a:t>Ausbreitung</a:t>
                  </a:r>
                </a:p>
              </p:txBody>
            </p:sp>
            <p:sp>
              <p:nvSpPr>
                <p:cNvPr id="9" name="Freihandform: Form 8">
                  <a:extLst>
                    <a:ext uri="{FF2B5EF4-FFF2-40B4-BE49-F238E27FC236}">
                      <a16:creationId xmlns:a16="http://schemas.microsoft.com/office/drawing/2014/main" id="{BFB31607-9E89-4688-9A5E-19F8379779C7}"/>
                    </a:ext>
                  </a:extLst>
                </p:cNvPr>
                <p:cNvSpPr/>
                <p:nvPr/>
              </p:nvSpPr>
              <p:spPr>
                <a:xfrm>
                  <a:off x="1990799" y="2613499"/>
                  <a:ext cx="457201" cy="381000"/>
                </a:xfrm>
                <a:custGeom>
                  <a:avLst/>
                  <a:gdLst>
                    <a:gd name="connsiteX0" fmla="*/ 0 w 380999"/>
                    <a:gd name="connsiteY0" fmla="*/ 91440 h 457200"/>
                    <a:gd name="connsiteX1" fmla="*/ 190500 w 380999"/>
                    <a:gd name="connsiteY1" fmla="*/ 91440 h 457200"/>
                    <a:gd name="connsiteX2" fmla="*/ 190500 w 380999"/>
                    <a:gd name="connsiteY2" fmla="*/ 0 h 457200"/>
                    <a:gd name="connsiteX3" fmla="*/ 380999 w 380999"/>
                    <a:gd name="connsiteY3" fmla="*/ 228600 h 457200"/>
                    <a:gd name="connsiteX4" fmla="*/ 190500 w 380999"/>
                    <a:gd name="connsiteY4" fmla="*/ 457200 h 457200"/>
                    <a:gd name="connsiteX5" fmla="*/ 190500 w 380999"/>
                    <a:gd name="connsiteY5" fmla="*/ 365760 h 457200"/>
                    <a:gd name="connsiteX6" fmla="*/ 0 w 380999"/>
                    <a:gd name="connsiteY6" fmla="*/ 365760 h 457200"/>
                    <a:gd name="connsiteX7" fmla="*/ 0 w 380999"/>
                    <a:gd name="connsiteY7" fmla="*/ 91440 h 45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0999" h="457200">
                      <a:moveTo>
                        <a:pt x="304799" y="1"/>
                      </a:moveTo>
                      <a:lnTo>
                        <a:pt x="304799" y="228601"/>
                      </a:lnTo>
                      <a:lnTo>
                        <a:pt x="380999" y="228601"/>
                      </a:lnTo>
                      <a:lnTo>
                        <a:pt x="190500" y="457199"/>
                      </a:lnTo>
                      <a:lnTo>
                        <a:pt x="0" y="228601"/>
                      </a:lnTo>
                      <a:lnTo>
                        <a:pt x="76200" y="228601"/>
                      </a:lnTo>
                      <a:lnTo>
                        <a:pt x="76200" y="1"/>
                      </a:lnTo>
                      <a:lnTo>
                        <a:pt x="304799" y="1"/>
                      </a:lnTo>
                      <a:close/>
                    </a:path>
                  </a:pathLst>
                </a:cu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91441" tIns="0" rIns="91440" bIns="114301" numCol="1" spcCol="1270" anchor="ctr" anchorCtr="0">
                  <a:noAutofit/>
                </a:bodyPr>
                <a:lstStyle/>
                <a:p>
                  <a:pPr marL="0" lvl="0" indent="0" algn="ctr" defTabSz="7112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de-DE" sz="2000" kern="1200">
                    <a:latin typeface="NexusSansPro-Regular" panose="02010504030101020104" pitchFamily="50" charset="0"/>
                  </a:endParaRPr>
                </a:p>
              </p:txBody>
            </p:sp>
            <p:sp>
              <p:nvSpPr>
                <p:cNvPr id="10" name="Freihandform: Form 9">
                  <a:extLst>
                    <a:ext uri="{FF2B5EF4-FFF2-40B4-BE49-F238E27FC236}">
                      <a16:creationId xmlns:a16="http://schemas.microsoft.com/office/drawing/2014/main" id="{F2A414A8-C0D2-4CE4-86FC-5390B8B8AFD4}"/>
                    </a:ext>
                  </a:extLst>
                </p:cNvPr>
                <p:cNvSpPr/>
                <p:nvPr/>
              </p:nvSpPr>
              <p:spPr>
                <a:xfrm>
                  <a:off x="1036729" y="3057999"/>
                  <a:ext cx="2365342" cy="1016000"/>
                </a:xfrm>
                <a:custGeom>
                  <a:avLst/>
                  <a:gdLst>
                    <a:gd name="connsiteX0" fmla="*/ 0 w 1828800"/>
                    <a:gd name="connsiteY0" fmla="*/ 101600 h 1016000"/>
                    <a:gd name="connsiteX1" fmla="*/ 101600 w 1828800"/>
                    <a:gd name="connsiteY1" fmla="*/ 0 h 1016000"/>
                    <a:gd name="connsiteX2" fmla="*/ 1727200 w 1828800"/>
                    <a:gd name="connsiteY2" fmla="*/ 0 h 1016000"/>
                    <a:gd name="connsiteX3" fmla="*/ 1828800 w 1828800"/>
                    <a:gd name="connsiteY3" fmla="*/ 101600 h 1016000"/>
                    <a:gd name="connsiteX4" fmla="*/ 1828800 w 1828800"/>
                    <a:gd name="connsiteY4" fmla="*/ 914400 h 1016000"/>
                    <a:gd name="connsiteX5" fmla="*/ 1727200 w 1828800"/>
                    <a:gd name="connsiteY5" fmla="*/ 1016000 h 1016000"/>
                    <a:gd name="connsiteX6" fmla="*/ 101600 w 1828800"/>
                    <a:gd name="connsiteY6" fmla="*/ 1016000 h 1016000"/>
                    <a:gd name="connsiteX7" fmla="*/ 0 w 1828800"/>
                    <a:gd name="connsiteY7" fmla="*/ 914400 h 1016000"/>
                    <a:gd name="connsiteX8" fmla="*/ 0 w 1828800"/>
                    <a:gd name="connsiteY8" fmla="*/ 101600 h 1016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28800" h="1016000">
                      <a:moveTo>
                        <a:pt x="0" y="101600"/>
                      </a:moveTo>
                      <a:cubicBezTo>
                        <a:pt x="0" y="45488"/>
                        <a:pt x="45488" y="0"/>
                        <a:pt x="101600" y="0"/>
                      </a:cubicBezTo>
                      <a:lnTo>
                        <a:pt x="1727200" y="0"/>
                      </a:lnTo>
                      <a:cubicBezTo>
                        <a:pt x="1783312" y="0"/>
                        <a:pt x="1828800" y="45488"/>
                        <a:pt x="1828800" y="101600"/>
                      </a:cubicBezTo>
                      <a:lnTo>
                        <a:pt x="1828800" y="914400"/>
                      </a:lnTo>
                      <a:cubicBezTo>
                        <a:pt x="1828800" y="970512"/>
                        <a:pt x="1783312" y="1016000"/>
                        <a:pt x="1727200" y="1016000"/>
                      </a:cubicBezTo>
                      <a:lnTo>
                        <a:pt x="101600" y="1016000"/>
                      </a:lnTo>
                      <a:cubicBezTo>
                        <a:pt x="45488" y="1016000"/>
                        <a:pt x="0" y="970512"/>
                        <a:pt x="0" y="914400"/>
                      </a:cubicBezTo>
                      <a:lnTo>
                        <a:pt x="0" y="101600"/>
                      </a:lnTo>
                      <a:close/>
                    </a:path>
                  </a:pathLst>
                </a:cu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105958" tIns="105958" rIns="105958" bIns="105958" numCol="1" spcCol="1270" anchor="ctr" anchorCtr="0">
                  <a:noAutofit/>
                </a:bodyPr>
                <a:lstStyle/>
                <a:p>
                  <a:pPr marL="0" lvl="0" indent="0" algn="ctr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DE" sz="2000" kern="1200" dirty="0">
                      <a:latin typeface="NexusSansPro-Regular" panose="02010504030101020104" pitchFamily="50" charset="0"/>
                    </a:rPr>
                    <a:t>Pandemie unvermeidlich</a:t>
                  </a:r>
                </a:p>
              </p:txBody>
            </p:sp>
            <p:sp>
              <p:nvSpPr>
                <p:cNvPr id="11" name="Freihandform: Form 10">
                  <a:extLst>
                    <a:ext uri="{FF2B5EF4-FFF2-40B4-BE49-F238E27FC236}">
                      <a16:creationId xmlns:a16="http://schemas.microsoft.com/office/drawing/2014/main" id="{CC447629-129F-4D5D-AC83-289FC214F21E}"/>
                    </a:ext>
                  </a:extLst>
                </p:cNvPr>
                <p:cNvSpPr/>
                <p:nvPr/>
              </p:nvSpPr>
              <p:spPr>
                <a:xfrm>
                  <a:off x="1990800" y="4137499"/>
                  <a:ext cx="457200" cy="381000"/>
                </a:xfrm>
                <a:custGeom>
                  <a:avLst/>
                  <a:gdLst>
                    <a:gd name="connsiteX0" fmla="*/ 0 w 381000"/>
                    <a:gd name="connsiteY0" fmla="*/ 91440 h 457200"/>
                    <a:gd name="connsiteX1" fmla="*/ 190500 w 381000"/>
                    <a:gd name="connsiteY1" fmla="*/ 91440 h 457200"/>
                    <a:gd name="connsiteX2" fmla="*/ 190500 w 381000"/>
                    <a:gd name="connsiteY2" fmla="*/ 0 h 457200"/>
                    <a:gd name="connsiteX3" fmla="*/ 381000 w 381000"/>
                    <a:gd name="connsiteY3" fmla="*/ 228600 h 457200"/>
                    <a:gd name="connsiteX4" fmla="*/ 190500 w 381000"/>
                    <a:gd name="connsiteY4" fmla="*/ 457200 h 457200"/>
                    <a:gd name="connsiteX5" fmla="*/ 190500 w 381000"/>
                    <a:gd name="connsiteY5" fmla="*/ 365760 h 457200"/>
                    <a:gd name="connsiteX6" fmla="*/ 0 w 381000"/>
                    <a:gd name="connsiteY6" fmla="*/ 365760 h 457200"/>
                    <a:gd name="connsiteX7" fmla="*/ 0 w 381000"/>
                    <a:gd name="connsiteY7" fmla="*/ 91440 h 45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1000" h="457200">
                      <a:moveTo>
                        <a:pt x="304800" y="0"/>
                      </a:moveTo>
                      <a:lnTo>
                        <a:pt x="304800" y="228600"/>
                      </a:lnTo>
                      <a:lnTo>
                        <a:pt x="381000" y="228600"/>
                      </a:lnTo>
                      <a:lnTo>
                        <a:pt x="190500" y="457200"/>
                      </a:lnTo>
                      <a:lnTo>
                        <a:pt x="0" y="228600"/>
                      </a:lnTo>
                      <a:lnTo>
                        <a:pt x="76200" y="228600"/>
                      </a:lnTo>
                      <a:lnTo>
                        <a:pt x="76200" y="0"/>
                      </a:lnTo>
                      <a:lnTo>
                        <a:pt x="304800" y="0"/>
                      </a:lnTo>
                      <a:close/>
                    </a:path>
                  </a:pathLst>
                </a:custGeom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91440" tIns="0" rIns="91440" bIns="114300" numCol="1" spcCol="1270" anchor="ctr" anchorCtr="0">
                  <a:noAutofit/>
                </a:bodyPr>
                <a:lstStyle/>
                <a:p>
                  <a:pPr marL="0" lvl="0" indent="0" algn="ctr" defTabSz="7112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endParaRPr lang="de-DE" sz="2000" kern="1200">
                    <a:latin typeface="NexusSansPro-Regular" panose="02010504030101020104" pitchFamily="50" charset="0"/>
                  </a:endParaRPr>
                </a:p>
              </p:txBody>
            </p:sp>
          </p:grp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57CBDD42-C1DD-40C5-8F9C-E58007B43CEB}"/>
                  </a:ext>
                </a:extLst>
              </p:cNvPr>
              <p:cNvSpPr/>
              <p:nvPr/>
            </p:nvSpPr>
            <p:spPr>
              <a:xfrm>
                <a:off x="3859164" y="1533999"/>
                <a:ext cx="2337094" cy="1016000"/>
              </a:xfrm>
              <a:custGeom>
                <a:avLst/>
                <a:gdLst>
                  <a:gd name="connsiteX0" fmla="*/ 0 w 1806960"/>
                  <a:gd name="connsiteY0" fmla="*/ 100387 h 1003866"/>
                  <a:gd name="connsiteX1" fmla="*/ 100387 w 1806960"/>
                  <a:gd name="connsiteY1" fmla="*/ 0 h 1003866"/>
                  <a:gd name="connsiteX2" fmla="*/ 1706573 w 1806960"/>
                  <a:gd name="connsiteY2" fmla="*/ 0 h 1003866"/>
                  <a:gd name="connsiteX3" fmla="*/ 1806960 w 1806960"/>
                  <a:gd name="connsiteY3" fmla="*/ 100387 h 1003866"/>
                  <a:gd name="connsiteX4" fmla="*/ 1806960 w 1806960"/>
                  <a:gd name="connsiteY4" fmla="*/ 903479 h 1003866"/>
                  <a:gd name="connsiteX5" fmla="*/ 1706573 w 1806960"/>
                  <a:gd name="connsiteY5" fmla="*/ 1003866 h 1003866"/>
                  <a:gd name="connsiteX6" fmla="*/ 100387 w 1806960"/>
                  <a:gd name="connsiteY6" fmla="*/ 1003866 h 1003866"/>
                  <a:gd name="connsiteX7" fmla="*/ 0 w 1806960"/>
                  <a:gd name="connsiteY7" fmla="*/ 903479 h 1003866"/>
                  <a:gd name="connsiteX8" fmla="*/ 0 w 1806960"/>
                  <a:gd name="connsiteY8" fmla="*/ 100387 h 1003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6960" h="1003866">
                    <a:moveTo>
                      <a:pt x="0" y="100387"/>
                    </a:moveTo>
                    <a:cubicBezTo>
                      <a:pt x="0" y="44945"/>
                      <a:pt x="44945" y="0"/>
                      <a:pt x="100387" y="0"/>
                    </a:cubicBezTo>
                    <a:lnTo>
                      <a:pt x="1706573" y="0"/>
                    </a:lnTo>
                    <a:cubicBezTo>
                      <a:pt x="1762015" y="0"/>
                      <a:pt x="1806960" y="44945"/>
                      <a:pt x="1806960" y="100387"/>
                    </a:cubicBezTo>
                    <a:lnTo>
                      <a:pt x="1806960" y="903479"/>
                    </a:lnTo>
                    <a:cubicBezTo>
                      <a:pt x="1806960" y="958921"/>
                      <a:pt x="1762015" y="1003866"/>
                      <a:pt x="1706573" y="1003866"/>
                    </a:cubicBezTo>
                    <a:lnTo>
                      <a:pt x="100387" y="1003866"/>
                    </a:lnTo>
                    <a:cubicBezTo>
                      <a:pt x="44945" y="1003866"/>
                      <a:pt x="0" y="958921"/>
                      <a:pt x="0" y="903479"/>
                    </a:cubicBezTo>
                    <a:lnTo>
                      <a:pt x="0" y="10038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13222" tIns="113222" rIns="113222" bIns="113222" numCol="1" spcCol="1270" anchor="ctr" anchorCtr="0">
                <a:noAutofit/>
              </a:bodyPr>
              <a:lstStyle/>
              <a:p>
                <a:pPr marL="0" lvl="0" indent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de-DE" sz="2000" kern="1200" dirty="0">
                    <a:latin typeface="NexusSansPro-Regular" panose="02010504030101020104" pitchFamily="50" charset="0"/>
                  </a:rPr>
                  <a:t>Städte:</a:t>
                </a:r>
                <a:br>
                  <a:rPr lang="de-DE" sz="2000" kern="1200" dirty="0">
                    <a:latin typeface="NexusSansPro-Regular" panose="02010504030101020104" pitchFamily="50" charset="0"/>
                  </a:rPr>
                </a:br>
                <a:r>
                  <a:rPr lang="de-DE" sz="2000" kern="1200" dirty="0">
                    <a:latin typeface="NexusSansPro-Regular" panose="02010504030101020104" pitchFamily="50" charset="0"/>
                  </a:rPr>
                  <a:t>„Soft </a:t>
                </a:r>
                <a:r>
                  <a:rPr lang="de-DE" sz="2000" kern="1200" dirty="0" err="1">
                    <a:latin typeface="NexusSansPro-Regular" panose="02010504030101020104" pitchFamily="50" charset="0"/>
                  </a:rPr>
                  <a:t>barrier</a:t>
                </a:r>
                <a:r>
                  <a:rPr lang="de-DE" sz="2000" kern="1200" dirty="0">
                    <a:latin typeface="NexusSansPro-Regular" panose="02010504030101020104" pitchFamily="50" charset="0"/>
                  </a:rPr>
                  <a:t>“</a:t>
                </a:r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28F59062-4F25-4CDE-8A36-C20C170E5B3F}"/>
                  </a:ext>
                </a:extLst>
              </p:cNvPr>
              <p:cNvSpPr/>
              <p:nvPr/>
            </p:nvSpPr>
            <p:spPr>
              <a:xfrm>
                <a:off x="4799111" y="2615774"/>
                <a:ext cx="451740" cy="376450"/>
              </a:xfrm>
              <a:custGeom>
                <a:avLst/>
                <a:gdLst>
                  <a:gd name="connsiteX0" fmla="*/ 0 w 376450"/>
                  <a:gd name="connsiteY0" fmla="*/ 90348 h 451740"/>
                  <a:gd name="connsiteX1" fmla="*/ 188225 w 376450"/>
                  <a:gd name="connsiteY1" fmla="*/ 90348 h 451740"/>
                  <a:gd name="connsiteX2" fmla="*/ 188225 w 376450"/>
                  <a:gd name="connsiteY2" fmla="*/ 0 h 451740"/>
                  <a:gd name="connsiteX3" fmla="*/ 376450 w 376450"/>
                  <a:gd name="connsiteY3" fmla="*/ 225870 h 451740"/>
                  <a:gd name="connsiteX4" fmla="*/ 188225 w 376450"/>
                  <a:gd name="connsiteY4" fmla="*/ 451740 h 451740"/>
                  <a:gd name="connsiteX5" fmla="*/ 188225 w 376450"/>
                  <a:gd name="connsiteY5" fmla="*/ 361392 h 451740"/>
                  <a:gd name="connsiteX6" fmla="*/ 0 w 376450"/>
                  <a:gd name="connsiteY6" fmla="*/ 361392 h 451740"/>
                  <a:gd name="connsiteX7" fmla="*/ 0 w 376450"/>
                  <a:gd name="connsiteY7" fmla="*/ 90348 h 451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6450" h="451740">
                    <a:moveTo>
                      <a:pt x="301160" y="0"/>
                    </a:moveTo>
                    <a:lnTo>
                      <a:pt x="301160" y="225870"/>
                    </a:lnTo>
                    <a:lnTo>
                      <a:pt x="376450" y="225870"/>
                    </a:lnTo>
                    <a:lnTo>
                      <a:pt x="188225" y="451740"/>
                    </a:lnTo>
                    <a:lnTo>
                      <a:pt x="0" y="225870"/>
                    </a:lnTo>
                    <a:lnTo>
                      <a:pt x="75290" y="225870"/>
                    </a:lnTo>
                    <a:lnTo>
                      <a:pt x="75290" y="0"/>
                    </a:lnTo>
                    <a:lnTo>
                      <a:pt x="301160" y="0"/>
                    </a:lnTo>
                    <a:close/>
                  </a:path>
                </a:pathLst>
              </a:cu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0349" tIns="0" rIns="90347" bIns="112935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de-DE" sz="2000" kern="1200">
                  <a:latin typeface="NexusSansPro-Regular" panose="02010504030101020104" pitchFamily="50" charset="0"/>
                </a:endParaRPr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F3E50894-1E96-48C2-9042-87101F3370EA}"/>
                  </a:ext>
                </a:extLst>
              </p:cNvPr>
              <p:cNvSpPr/>
              <p:nvPr/>
            </p:nvSpPr>
            <p:spPr>
              <a:xfrm>
                <a:off x="3859164" y="3051933"/>
                <a:ext cx="2337094" cy="1016000"/>
              </a:xfrm>
              <a:custGeom>
                <a:avLst/>
                <a:gdLst>
                  <a:gd name="connsiteX0" fmla="*/ 0 w 1806960"/>
                  <a:gd name="connsiteY0" fmla="*/ 100387 h 1003866"/>
                  <a:gd name="connsiteX1" fmla="*/ 100387 w 1806960"/>
                  <a:gd name="connsiteY1" fmla="*/ 0 h 1003866"/>
                  <a:gd name="connsiteX2" fmla="*/ 1706573 w 1806960"/>
                  <a:gd name="connsiteY2" fmla="*/ 0 h 1003866"/>
                  <a:gd name="connsiteX3" fmla="*/ 1806960 w 1806960"/>
                  <a:gd name="connsiteY3" fmla="*/ 100387 h 1003866"/>
                  <a:gd name="connsiteX4" fmla="*/ 1806960 w 1806960"/>
                  <a:gd name="connsiteY4" fmla="*/ 903479 h 1003866"/>
                  <a:gd name="connsiteX5" fmla="*/ 1706573 w 1806960"/>
                  <a:gd name="connsiteY5" fmla="*/ 1003866 h 1003866"/>
                  <a:gd name="connsiteX6" fmla="*/ 100387 w 1806960"/>
                  <a:gd name="connsiteY6" fmla="*/ 1003866 h 1003866"/>
                  <a:gd name="connsiteX7" fmla="*/ 0 w 1806960"/>
                  <a:gd name="connsiteY7" fmla="*/ 903479 h 1003866"/>
                  <a:gd name="connsiteX8" fmla="*/ 0 w 1806960"/>
                  <a:gd name="connsiteY8" fmla="*/ 100387 h 1003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6960" h="1003866">
                    <a:moveTo>
                      <a:pt x="0" y="100387"/>
                    </a:moveTo>
                    <a:cubicBezTo>
                      <a:pt x="0" y="44945"/>
                      <a:pt x="44945" y="0"/>
                      <a:pt x="100387" y="0"/>
                    </a:cubicBezTo>
                    <a:lnTo>
                      <a:pt x="1706573" y="0"/>
                    </a:lnTo>
                    <a:cubicBezTo>
                      <a:pt x="1762015" y="0"/>
                      <a:pt x="1806960" y="44945"/>
                      <a:pt x="1806960" y="100387"/>
                    </a:cubicBezTo>
                    <a:lnTo>
                      <a:pt x="1806960" y="903479"/>
                    </a:lnTo>
                    <a:cubicBezTo>
                      <a:pt x="1806960" y="958921"/>
                      <a:pt x="1762015" y="1003866"/>
                      <a:pt x="1706573" y="1003866"/>
                    </a:cubicBezTo>
                    <a:lnTo>
                      <a:pt x="100387" y="1003866"/>
                    </a:lnTo>
                    <a:cubicBezTo>
                      <a:pt x="44945" y="1003866"/>
                      <a:pt x="0" y="958921"/>
                      <a:pt x="0" y="903479"/>
                    </a:cubicBezTo>
                    <a:lnTo>
                      <a:pt x="0" y="10038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13222" tIns="113222" rIns="113222" bIns="113222" numCol="1" spcCol="1270" anchor="ctr" anchorCtr="0">
                <a:noAutofit/>
              </a:bodyPr>
              <a:lstStyle/>
              <a:p>
                <a:pPr marL="0" lvl="0" indent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de-DE" sz="2000" kern="1200" dirty="0">
                    <a:latin typeface="NexusSansPro-Regular" panose="02010504030101020104" pitchFamily="50" charset="0"/>
                  </a:rPr>
                  <a:t>Pathogen:</a:t>
                </a:r>
                <a:br>
                  <a:rPr lang="de-DE" sz="2000" kern="1200" dirty="0">
                    <a:latin typeface="NexusSansPro-Regular" panose="02010504030101020104" pitchFamily="50" charset="0"/>
                  </a:rPr>
                </a:br>
                <a:r>
                  <a:rPr lang="de-DE" sz="2000" kern="1200" dirty="0">
                    <a:latin typeface="NexusSansPro-Regular" panose="02010504030101020104" pitchFamily="50" charset="0"/>
                  </a:rPr>
                  <a:t>Global, nicht ubiquitär</a:t>
                </a:r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DD47B760-DBBA-49A3-8639-751627463E08}"/>
                  </a:ext>
                </a:extLst>
              </p:cNvPr>
              <p:cNvSpPr/>
              <p:nvPr/>
            </p:nvSpPr>
            <p:spPr>
              <a:xfrm>
                <a:off x="4796381" y="4134466"/>
                <a:ext cx="457200" cy="381000"/>
              </a:xfrm>
              <a:custGeom>
                <a:avLst/>
                <a:gdLst>
                  <a:gd name="connsiteX0" fmla="*/ 0 w 381000"/>
                  <a:gd name="connsiteY0" fmla="*/ 91440 h 457200"/>
                  <a:gd name="connsiteX1" fmla="*/ 190500 w 381000"/>
                  <a:gd name="connsiteY1" fmla="*/ 91440 h 457200"/>
                  <a:gd name="connsiteX2" fmla="*/ 190500 w 381000"/>
                  <a:gd name="connsiteY2" fmla="*/ 0 h 457200"/>
                  <a:gd name="connsiteX3" fmla="*/ 381000 w 381000"/>
                  <a:gd name="connsiteY3" fmla="*/ 228600 h 457200"/>
                  <a:gd name="connsiteX4" fmla="*/ 190500 w 381000"/>
                  <a:gd name="connsiteY4" fmla="*/ 457200 h 457200"/>
                  <a:gd name="connsiteX5" fmla="*/ 190500 w 381000"/>
                  <a:gd name="connsiteY5" fmla="*/ 365760 h 457200"/>
                  <a:gd name="connsiteX6" fmla="*/ 0 w 381000"/>
                  <a:gd name="connsiteY6" fmla="*/ 365760 h 457200"/>
                  <a:gd name="connsiteX7" fmla="*/ 0 w 381000"/>
                  <a:gd name="connsiteY7" fmla="*/ 9144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1000" h="457200">
                    <a:moveTo>
                      <a:pt x="304800" y="0"/>
                    </a:moveTo>
                    <a:lnTo>
                      <a:pt x="304800" y="228600"/>
                    </a:lnTo>
                    <a:lnTo>
                      <a:pt x="381000" y="228600"/>
                    </a:lnTo>
                    <a:lnTo>
                      <a:pt x="190500" y="457200"/>
                    </a:lnTo>
                    <a:lnTo>
                      <a:pt x="0" y="228600"/>
                    </a:lnTo>
                    <a:lnTo>
                      <a:pt x="76200" y="228600"/>
                    </a:lnTo>
                    <a:lnTo>
                      <a:pt x="76200" y="0"/>
                    </a:lnTo>
                    <a:lnTo>
                      <a:pt x="304800" y="0"/>
                    </a:lnTo>
                    <a:close/>
                  </a:path>
                </a:pathLst>
              </a:cu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1440" tIns="0" rIns="91440" bIns="114300" numCol="1" spcCol="1270" anchor="ctr" anchorCtr="0">
                <a:noAutofit/>
              </a:bodyPr>
              <a:lstStyle/>
              <a:p>
                <a:pPr marL="0" lvl="0" indent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de-DE" sz="2000" kern="1200">
                  <a:latin typeface="NexusSansPro-Regular" panose="02010504030101020104" pitchFamily="50" charset="0"/>
                </a:endParaRPr>
              </a:p>
            </p:txBody>
          </p:sp>
        </p:grpSp>
        <p:sp>
          <p:nvSpPr>
            <p:cNvPr id="19" name="Rechteck: abgerundete Ecken 18">
              <a:extLst>
                <a:ext uri="{FF2B5EF4-FFF2-40B4-BE49-F238E27FC236}">
                  <a16:creationId xmlns:a16="http://schemas.microsoft.com/office/drawing/2014/main" id="{B679A2E8-D19E-4974-BE97-98B3DDB16A38}"/>
                </a:ext>
              </a:extLst>
            </p:cNvPr>
            <p:cNvSpPr/>
            <p:nvPr/>
          </p:nvSpPr>
          <p:spPr>
            <a:xfrm>
              <a:off x="1039933" y="4575933"/>
              <a:ext cx="5156326" cy="990498"/>
            </a:xfrm>
            <a:prstGeom prst="round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>
                  <a:latin typeface="NexusSansPro-Regular" panose="02010504030101020104" pitchFamily="50" charset="0"/>
                </a:rPr>
                <a:t>Eindämmung möglich?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6467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r>
              <a:rPr lang="de-DE" sz="1800" dirty="0"/>
              <a:t>Vereinfachte Darstellung:</a:t>
            </a:r>
          </a:p>
          <a:p>
            <a:pPr algn="ctr"/>
            <a:endParaRPr lang="de-DE" dirty="0"/>
          </a:p>
          <a:p>
            <a:pPr algn="ctr"/>
            <a:r>
              <a:rPr lang="de-DE" sz="4000" dirty="0" err="1"/>
              <a:t>Worst</a:t>
            </a:r>
            <a:r>
              <a:rPr lang="de-DE" sz="4000" dirty="0"/>
              <a:t> Case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Gliederung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768350" y="1079500"/>
            <a:ext cx="8375650" cy="4772025"/>
          </a:xfrm>
        </p:spPr>
        <p:txBody>
          <a:bodyPr/>
          <a:lstStyle/>
          <a:p>
            <a:pPr lvl="1"/>
            <a:endParaRPr lang="de-DE" sz="2400" dirty="0">
              <a:latin typeface="NexusSansPro-Regular" panose="02010504030101020104" pitchFamily="50" charset="0"/>
            </a:endParaRPr>
          </a:p>
          <a:p>
            <a:pPr lvl="1"/>
            <a:r>
              <a:rPr lang="de-DE" sz="2400" dirty="0">
                <a:latin typeface="NexusSansPro-Regular" panose="02010504030101020104" pitchFamily="50" charset="0"/>
              </a:rPr>
              <a:t> Ansatz</a:t>
            </a:r>
          </a:p>
          <a:p>
            <a:pPr lvl="1"/>
            <a:endParaRPr lang="de-DE" sz="2400" dirty="0">
              <a:latin typeface="NexusSansPro-Regular" panose="02010504030101020104" pitchFamily="50" charset="0"/>
            </a:endParaRPr>
          </a:p>
          <a:p>
            <a:pPr lvl="1"/>
            <a:r>
              <a:rPr lang="de-DE" sz="2400" dirty="0">
                <a:latin typeface="NexusSansPro-Regular" panose="02010504030101020104" pitchFamily="50" charset="0"/>
              </a:rPr>
              <a:t> Analyse</a:t>
            </a:r>
          </a:p>
          <a:p>
            <a:pPr lvl="1"/>
            <a:endParaRPr lang="de-DE" sz="2400" dirty="0">
              <a:latin typeface="NexusSansPro-Regular" panose="02010504030101020104" pitchFamily="50" charset="0"/>
            </a:endParaRPr>
          </a:p>
          <a:p>
            <a:pPr lvl="1"/>
            <a:r>
              <a:rPr lang="de-DE" sz="2400" dirty="0">
                <a:latin typeface="NexusSansPro-Regular" panose="02010504030101020104" pitchFamily="50" charset="0"/>
              </a:rPr>
              <a:t> Lösungsansatz</a:t>
            </a:r>
          </a:p>
          <a:p>
            <a:pPr lvl="1"/>
            <a:endParaRPr lang="de-DE" sz="2400" dirty="0">
              <a:latin typeface="NexusSansPro-Regular" panose="02010504030101020104" pitchFamily="50" charset="0"/>
            </a:endParaRPr>
          </a:p>
          <a:p>
            <a:pPr lvl="1"/>
            <a:r>
              <a:rPr lang="de-DE" sz="2400" dirty="0">
                <a:latin typeface="NexusSansPro-Regular" panose="02010504030101020104" pitchFamily="50" charset="0"/>
              </a:rPr>
              <a:t> Ergebnisse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Ellipse 68"/>
          <p:cNvSpPr/>
          <p:nvPr/>
        </p:nvSpPr>
        <p:spPr>
          <a:xfrm>
            <a:off x="6429388" y="2214554"/>
            <a:ext cx="1928826" cy="642942"/>
          </a:xfrm>
          <a:prstGeom prst="ellipse">
            <a:avLst/>
          </a:prstGeom>
          <a:solidFill>
            <a:srgbClr val="31AC14"/>
          </a:solidFill>
          <a:ln w="101600" cap="flat">
            <a:solidFill>
              <a:srgbClr val="68C7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Rechteck 64"/>
          <p:cNvSpPr/>
          <p:nvPr/>
        </p:nvSpPr>
        <p:spPr>
          <a:xfrm>
            <a:off x="6929454" y="2162248"/>
            <a:ext cx="1051200" cy="357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/>
        </p:nvSpPr>
        <p:spPr>
          <a:xfrm>
            <a:off x="3613520" y="5141590"/>
            <a:ext cx="1928826" cy="642942"/>
          </a:xfrm>
          <a:prstGeom prst="ellipse">
            <a:avLst/>
          </a:prstGeom>
          <a:solidFill>
            <a:srgbClr val="31AC14"/>
          </a:solidFill>
          <a:ln w="101600" cap="flat">
            <a:solidFill>
              <a:srgbClr val="68C7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Rechteck 65"/>
          <p:cNvSpPr/>
          <p:nvPr/>
        </p:nvSpPr>
        <p:spPr>
          <a:xfrm>
            <a:off x="4009520" y="5080260"/>
            <a:ext cx="1051200" cy="357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/>
        </p:nvSpPr>
        <p:spPr>
          <a:xfrm>
            <a:off x="3613520" y="2784136"/>
            <a:ext cx="1928826" cy="642942"/>
          </a:xfrm>
          <a:prstGeom prst="ellipse">
            <a:avLst/>
          </a:prstGeom>
          <a:solidFill>
            <a:srgbClr val="31AC14"/>
          </a:solidFill>
          <a:ln w="101600" cap="flat">
            <a:solidFill>
              <a:srgbClr val="68C7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Rechteck 63"/>
          <p:cNvSpPr/>
          <p:nvPr/>
        </p:nvSpPr>
        <p:spPr>
          <a:xfrm>
            <a:off x="4009520" y="2740260"/>
            <a:ext cx="1051200" cy="357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/>
        </p:nvSpPr>
        <p:spPr>
          <a:xfrm>
            <a:off x="714348" y="2214554"/>
            <a:ext cx="1928826" cy="642942"/>
          </a:xfrm>
          <a:prstGeom prst="ellipse">
            <a:avLst/>
          </a:prstGeom>
          <a:solidFill>
            <a:srgbClr val="31AC14"/>
          </a:solidFill>
          <a:ln w="101600" cap="flat">
            <a:solidFill>
              <a:srgbClr val="68C7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Rechteck 62"/>
          <p:cNvSpPr/>
          <p:nvPr/>
        </p:nvSpPr>
        <p:spPr>
          <a:xfrm>
            <a:off x="1152000" y="2162248"/>
            <a:ext cx="1051200" cy="357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 descr="stadtbild by Smashicon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20496" y="1428736"/>
            <a:ext cx="1128578" cy="1128578"/>
          </a:xfrm>
          <a:prstGeom prst="rect">
            <a:avLst/>
          </a:prstGeom>
        </p:spPr>
      </p:pic>
      <p:pic>
        <p:nvPicPr>
          <p:cNvPr id="6" name="Grafik 5" descr="stadtbild by Smashicon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80496" y="1430658"/>
            <a:ext cx="1128578" cy="1128578"/>
          </a:xfrm>
          <a:prstGeom prst="rect">
            <a:avLst/>
          </a:prstGeom>
        </p:spPr>
      </p:pic>
      <p:pic>
        <p:nvPicPr>
          <p:cNvPr id="7" name="Grafik 6" descr="stadtbild by Smashicon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78016" y="4355772"/>
            <a:ext cx="1128578" cy="1128578"/>
          </a:xfrm>
          <a:prstGeom prst="rect">
            <a:avLst/>
          </a:prstGeom>
        </p:spPr>
      </p:pic>
      <p:pic>
        <p:nvPicPr>
          <p:cNvPr id="8" name="Grafik 7" descr="stadtbild by Smashicon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78016" y="1998318"/>
            <a:ext cx="1128578" cy="1128578"/>
          </a:xfrm>
          <a:prstGeom prst="rect">
            <a:avLst/>
          </a:prstGeom>
        </p:spPr>
      </p:pic>
      <p:pic>
        <p:nvPicPr>
          <p:cNvPr id="10" name="Grafik 9" descr="red.pn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12298" y="571480"/>
            <a:ext cx="928670" cy="928670"/>
          </a:xfrm>
          <a:prstGeom prst="rect">
            <a:avLst/>
          </a:prstGeom>
        </p:spPr>
      </p:pic>
      <p:pic>
        <p:nvPicPr>
          <p:cNvPr id="12" name="Grafik 11" descr="red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71934" y="571480"/>
            <a:ext cx="928670" cy="928670"/>
          </a:xfrm>
          <a:prstGeom prst="rect">
            <a:avLst/>
          </a:prstGeom>
        </p:spPr>
      </p:pic>
      <p:pic>
        <p:nvPicPr>
          <p:cNvPr id="11" name="Grafik 10" descr="red.pn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00628" y="571480"/>
            <a:ext cx="928670" cy="928670"/>
          </a:xfrm>
          <a:prstGeom prst="rect">
            <a:avLst/>
          </a:prstGeom>
        </p:spPr>
      </p:pic>
      <p:sp>
        <p:nvSpPr>
          <p:cNvPr id="13" name="Textfeld 12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6429388" y="285728"/>
            <a:ext cx="1178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Runde:</a:t>
            </a:r>
          </a:p>
        </p:txBody>
      </p:sp>
      <p:sp>
        <p:nvSpPr>
          <p:cNvPr id="16" name="Rechteck 15"/>
          <p:cNvSpPr/>
          <p:nvPr/>
        </p:nvSpPr>
        <p:spPr>
          <a:xfrm>
            <a:off x="6429388" y="285728"/>
            <a:ext cx="1571636" cy="5000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2</a:t>
            </a:r>
          </a:p>
        </p:txBody>
      </p:sp>
      <p:sp>
        <p:nvSpPr>
          <p:cNvPr id="31" name="Textfeld 30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3</a:t>
            </a:r>
          </a:p>
        </p:txBody>
      </p:sp>
      <p:sp>
        <p:nvSpPr>
          <p:cNvPr id="32" name="Textfeld 31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4</a:t>
            </a:r>
          </a:p>
        </p:txBody>
      </p:sp>
      <p:sp>
        <p:nvSpPr>
          <p:cNvPr id="33" name="Textfeld 32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5</a:t>
            </a:r>
          </a:p>
        </p:txBody>
      </p:sp>
      <p:sp>
        <p:nvSpPr>
          <p:cNvPr id="34" name="Textfeld 33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6</a:t>
            </a:r>
          </a:p>
        </p:txBody>
      </p:sp>
      <p:sp>
        <p:nvSpPr>
          <p:cNvPr id="35" name="Textfeld 34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7</a:t>
            </a:r>
          </a:p>
        </p:txBody>
      </p:sp>
      <p:sp>
        <p:nvSpPr>
          <p:cNvPr id="36" name="Textfeld 35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8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9</a:t>
            </a:r>
          </a:p>
        </p:txBody>
      </p:sp>
      <p:pic>
        <p:nvPicPr>
          <p:cNvPr id="40" name="Grafik 39" descr="red.pn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43372" y="4500570"/>
            <a:ext cx="928670" cy="928670"/>
          </a:xfrm>
          <a:prstGeom prst="rect">
            <a:avLst/>
          </a:prstGeom>
        </p:spPr>
      </p:pic>
      <p:pic>
        <p:nvPicPr>
          <p:cNvPr id="41" name="Grafik 40" descr="red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23372" y="1644972"/>
            <a:ext cx="928670" cy="928670"/>
          </a:xfrm>
          <a:prstGeom prst="rect">
            <a:avLst/>
          </a:prstGeom>
        </p:spPr>
      </p:pic>
      <p:pic>
        <p:nvPicPr>
          <p:cNvPr id="42" name="Grafik 41" descr="red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14810" y="4572008"/>
            <a:ext cx="928670" cy="928670"/>
          </a:xfrm>
          <a:prstGeom prst="rect">
            <a:avLst/>
          </a:prstGeom>
        </p:spPr>
      </p:pic>
      <p:pic>
        <p:nvPicPr>
          <p:cNvPr id="43" name="Grafik 42" descr="red.pn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36894" y="1644972"/>
            <a:ext cx="928670" cy="928670"/>
          </a:xfrm>
          <a:prstGeom prst="rect">
            <a:avLst/>
          </a:prstGeom>
        </p:spPr>
      </p:pic>
      <p:pic>
        <p:nvPicPr>
          <p:cNvPr id="44" name="Grafik 43" descr="red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14810" y="4572008"/>
            <a:ext cx="928670" cy="928670"/>
          </a:xfrm>
          <a:prstGeom prst="rect">
            <a:avLst/>
          </a:prstGeom>
        </p:spPr>
      </p:pic>
      <p:pic>
        <p:nvPicPr>
          <p:cNvPr id="45" name="Grafik 44" descr="red.pn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23372" y="1644972"/>
            <a:ext cx="928670" cy="928670"/>
          </a:xfrm>
          <a:prstGeom prst="rect">
            <a:avLst/>
          </a:prstGeom>
        </p:spPr>
      </p:pic>
      <p:pic>
        <p:nvPicPr>
          <p:cNvPr id="46" name="Grafik 45" descr="red.pn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43372" y="4572008"/>
            <a:ext cx="928670" cy="928670"/>
          </a:xfrm>
          <a:prstGeom prst="rect">
            <a:avLst/>
          </a:prstGeom>
        </p:spPr>
      </p:pic>
      <p:sp>
        <p:nvSpPr>
          <p:cNvPr id="47" name="Textfeld 46"/>
          <p:cNvSpPr txBox="1"/>
          <p:nvPr/>
        </p:nvSpPr>
        <p:spPr>
          <a:xfrm>
            <a:off x="7429520" y="285728"/>
            <a:ext cx="571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10</a:t>
            </a:r>
          </a:p>
        </p:txBody>
      </p:sp>
      <p:sp>
        <p:nvSpPr>
          <p:cNvPr id="48" name="Textfeld 47"/>
          <p:cNvSpPr txBox="1"/>
          <p:nvPr/>
        </p:nvSpPr>
        <p:spPr>
          <a:xfrm>
            <a:off x="7429520" y="285728"/>
            <a:ext cx="571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11</a:t>
            </a:r>
          </a:p>
        </p:txBody>
      </p:sp>
      <p:sp>
        <p:nvSpPr>
          <p:cNvPr id="49" name="Ellipse 48"/>
          <p:cNvSpPr/>
          <p:nvPr/>
        </p:nvSpPr>
        <p:spPr>
          <a:xfrm>
            <a:off x="3714744" y="4165868"/>
            <a:ext cx="1692000" cy="1692000"/>
          </a:xfrm>
          <a:prstGeom prst="ellipse">
            <a:avLst/>
          </a:prstGeom>
          <a:noFill/>
          <a:ln w="38100">
            <a:solidFill>
              <a:srgbClr val="FFE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llipse 49"/>
          <p:cNvSpPr/>
          <p:nvPr/>
        </p:nvSpPr>
        <p:spPr>
          <a:xfrm>
            <a:off x="3714744" y="1785926"/>
            <a:ext cx="1692000" cy="1692000"/>
          </a:xfrm>
          <a:prstGeom prst="ellipse">
            <a:avLst/>
          </a:prstGeom>
          <a:noFill/>
          <a:ln w="38100">
            <a:solidFill>
              <a:srgbClr val="FFE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/>
        </p:nvSpPr>
        <p:spPr>
          <a:xfrm>
            <a:off x="736828" y="1073468"/>
            <a:ext cx="1908000" cy="19080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/>
        </p:nvSpPr>
        <p:spPr>
          <a:xfrm>
            <a:off x="6451868" y="1073468"/>
            <a:ext cx="1908000" cy="19080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/>
        </p:nvSpPr>
        <p:spPr>
          <a:xfrm>
            <a:off x="3617120" y="4072260"/>
            <a:ext cx="1888920" cy="188892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/>
        </p:nvSpPr>
        <p:spPr>
          <a:xfrm>
            <a:off x="3606320" y="1678260"/>
            <a:ext cx="1908000" cy="19080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/>
        </p:nvSpPr>
        <p:spPr>
          <a:xfrm>
            <a:off x="3654000" y="1732260"/>
            <a:ext cx="1800000" cy="1800000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/>
        </p:nvSpPr>
        <p:spPr>
          <a:xfrm>
            <a:off x="6508800" y="1129048"/>
            <a:ext cx="1800000" cy="1800000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/>
        </p:nvSpPr>
        <p:spPr>
          <a:xfrm>
            <a:off x="785786" y="1129048"/>
            <a:ext cx="1800000" cy="1800000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/>
        </p:nvSpPr>
        <p:spPr>
          <a:xfrm>
            <a:off x="3667520" y="4119060"/>
            <a:ext cx="1800000" cy="1800000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Textfeld 69"/>
          <p:cNvSpPr txBox="1"/>
          <p:nvPr/>
        </p:nvSpPr>
        <p:spPr>
          <a:xfrm>
            <a:off x="6215074" y="5357826"/>
            <a:ext cx="768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lang</a:t>
            </a:r>
          </a:p>
        </p:txBody>
      </p:sp>
      <p:sp>
        <p:nvSpPr>
          <p:cNvPr id="71" name="Textfeld 70"/>
          <p:cNvSpPr txBox="1"/>
          <p:nvPr/>
        </p:nvSpPr>
        <p:spPr>
          <a:xfrm>
            <a:off x="7000892" y="5357826"/>
            <a:ext cx="920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mittel</a:t>
            </a:r>
          </a:p>
        </p:txBody>
      </p:sp>
      <p:sp>
        <p:nvSpPr>
          <p:cNvPr id="72" name="Textfeld 71"/>
          <p:cNvSpPr txBox="1"/>
          <p:nvPr/>
        </p:nvSpPr>
        <p:spPr>
          <a:xfrm>
            <a:off x="7929586" y="5357826"/>
            <a:ext cx="766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kurz</a:t>
            </a:r>
          </a:p>
        </p:txBody>
      </p:sp>
      <p:sp>
        <p:nvSpPr>
          <p:cNvPr id="60" name="Rechteck 59"/>
          <p:cNvSpPr/>
          <p:nvPr/>
        </p:nvSpPr>
        <p:spPr>
          <a:xfrm>
            <a:off x="6429388" y="5143512"/>
            <a:ext cx="285752" cy="285752"/>
          </a:xfrm>
          <a:prstGeom prst="rect">
            <a:avLst/>
          </a:prstGeom>
          <a:solidFill>
            <a:srgbClr val="C00000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1" name="Rechteck 60"/>
          <p:cNvSpPr/>
          <p:nvPr/>
        </p:nvSpPr>
        <p:spPr>
          <a:xfrm>
            <a:off x="8143200" y="5143512"/>
            <a:ext cx="285752" cy="285752"/>
          </a:xfrm>
          <a:prstGeom prst="rect">
            <a:avLst/>
          </a:prstGeom>
          <a:solidFill>
            <a:srgbClr val="FFE100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2" name="Rechteck 61"/>
          <p:cNvSpPr/>
          <p:nvPr/>
        </p:nvSpPr>
        <p:spPr>
          <a:xfrm>
            <a:off x="7286644" y="5143512"/>
            <a:ext cx="285752" cy="285752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2.59259E-6 C 0.03489 0.00695 0.1559 0.01574 0.20972 0.04167 C 0.26354 0.0676 0.29913 0.13218 0.32257 0.15602 " pathEditMode="relative" rAng="0" ptsTypes="a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00" y="78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07407E-6 C 0.01059 0.04884 0.07917 0.19676 0.06354 0.29351 C 0.04792 0.39027 -0.06076 0.52083 -0.0934 0.58055 " pathEditMode="relative" rAng="0" ptsTypes="aaa"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0" y="290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25532E-6 C -0.05694 0.01989 -0.11319 0.04048 -0.14618 0.06568 C -0.17916 0.09089 -0.18698 0.13368 -0.19774 0.15172 " pathEditMode="relative" rAng="0" ptsTypes="a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00" y="7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2.59259E-6 C -0.01215 -0.0294 -0.07326 -0.1199 -0.07326 -0.17569 C -0.07326 -0.23148 -0.01528 -0.30208 5.55556E-7 -0.33541 " pathEditMode="relative" rAng="0" ptsTypes="aaa">
                                      <p:cBhvr>
                                        <p:cTn id="21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00" y="-16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2.59259E-6 C -0.01441 0.05301 -0.03455 0.24815 -0.08681 0.31852 C -0.13906 0.38889 -0.26597 0.40069 -0.31319 0.42222 " pathEditMode="relative" rAng="0" ptsTypes="aaa">
                                      <p:cBhvr>
                                        <p:cTn id="41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00" y="21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7.40741E-7 C -0.01285 -0.03032 -0.07569 -0.1257 -0.07691 -0.18241 C -0.07812 -0.23912 -0.0217 -0.30787 -0.00729 -0.34097 " pathEditMode="relative" rAng="0" ptsTypes="aaa">
                                      <p:cBhvr>
                                        <p:cTn id="69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00" y="-1710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3.7037E-7 C 0.10173 -0.05509 0.20364 -0.11018 0.30989 -0.11041 C 0.41614 -0.11065 0.57066 -0.00764 0.63715 -0.00185 " pathEditMode="relative" ptsTypes="aaA">
                                      <p:cBhvr>
                                        <p:cTn id="71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7.40741E-7 C -0.09687 -0.05833 -0.19462 -0.12639 -0.24844 -0.19815 C -0.30225 -0.26991 -0.30729 -0.38218 -0.32274 -0.43056 " pathEditMode="relative" rAng="0" ptsTypes="aaa">
                                      <p:cBhvr>
                                        <p:cTn id="91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00" y="-21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"/>
                            </p:stCondLst>
                            <p:childTnLst>
                              <p:par>
                                <p:cTn id="10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2.59259E-6 C -0.01198 0.05463 -0.0191 0.2574 -0.07153 0.32778 C -0.12396 0.39815 -0.26389 0.40254 -0.31458 0.42222 " pathEditMode="relative" rAng="0" ptsTypes="aaa">
                                      <p:cBhvr>
                                        <p:cTn id="111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00" y="21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"/>
                            </p:stCondLst>
                            <p:childTnLst>
                              <p:par>
                                <p:cTn id="12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7.40741E-7 C -0.01215 -0.03079 -0.07344 -0.12778 -0.07326 -0.18426 C -0.07309 -0.24074 -0.01406 -0.30695 0.00139 -0.33912 " pathEditMode="relative" rAng="0" ptsTypes="aaa">
                                      <p:cBhvr>
                                        <p:cTn id="131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00" y="-17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00"/>
                            </p:stCondLst>
                            <p:childTnLst>
                              <p:par>
                                <p:cTn id="14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000"/>
                            </p:stCondLst>
                            <p:childTnLst>
                              <p:par>
                                <p:cTn id="148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500"/>
                            </p:stCondLst>
                            <p:childTnLst>
                              <p:par>
                                <p:cTn id="15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500"/>
                            </p:stCondLst>
                            <p:childTnLst>
                              <p:par>
                                <p:cTn id="16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500"/>
                            </p:stCondLst>
                            <p:childTnLst>
                              <p:par>
                                <p:cTn id="18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8" grpId="0"/>
      <p:bldP spid="18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47" grpId="0"/>
      <p:bldP spid="47" grpId="1"/>
      <p:bldP spid="48" grpId="0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630042E1-ED9E-4BBD-BF2D-2379CB18C56B}"/>
              </a:ext>
            </a:extLst>
          </p:cNvPr>
          <p:cNvGrpSpPr/>
          <p:nvPr/>
        </p:nvGrpSpPr>
        <p:grpSpPr>
          <a:xfrm rot="10800000">
            <a:off x="485575" y="1109463"/>
            <a:ext cx="8190227" cy="2042025"/>
            <a:chOff x="511342" y="2539103"/>
            <a:chExt cx="8190227" cy="2042025"/>
          </a:xfrm>
        </p:grpSpPr>
        <p:sp>
          <p:nvSpPr>
            <p:cNvPr id="16" name="Rechteck: obere Ecken abgerundet 15">
              <a:extLst>
                <a:ext uri="{FF2B5EF4-FFF2-40B4-BE49-F238E27FC236}">
                  <a16:creationId xmlns:a16="http://schemas.microsoft.com/office/drawing/2014/main" id="{65FC0896-43B9-4974-88E8-F28F91E6FF0D}"/>
                </a:ext>
              </a:extLst>
            </p:cNvPr>
            <p:cNvSpPr/>
            <p:nvPr/>
          </p:nvSpPr>
          <p:spPr>
            <a:xfrm flipV="1">
              <a:off x="521418" y="3610068"/>
              <a:ext cx="8172648" cy="971060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none"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8B81C5C0-048D-4BE7-8B69-D5875CA502B4}"/>
                </a:ext>
              </a:extLst>
            </p:cNvPr>
            <p:cNvSpPr txBox="1"/>
            <p:nvPr/>
          </p:nvSpPr>
          <p:spPr>
            <a:xfrm rot="10800000">
              <a:off x="511342" y="3833988"/>
              <a:ext cx="81726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chemeClr val="bg1"/>
                  </a:solidFill>
                  <a:latin typeface="NexusSansPro-Bold" panose="02010804060101020104" pitchFamily="50" charset="0"/>
                </a:rPr>
                <a:t>Multiple sequentielle Ansteckungen</a:t>
              </a:r>
            </a:p>
          </p:txBody>
        </p:sp>
        <p:sp>
          <p:nvSpPr>
            <p:cNvPr id="18" name="Rechteck: eine Ecke abgerundet 17">
              <a:extLst>
                <a:ext uri="{FF2B5EF4-FFF2-40B4-BE49-F238E27FC236}">
                  <a16:creationId xmlns:a16="http://schemas.microsoft.com/office/drawing/2014/main" id="{59E07283-1671-4EF7-8ACE-245BE272D441}"/>
                </a:ext>
              </a:extLst>
            </p:cNvPr>
            <p:cNvSpPr/>
            <p:nvPr/>
          </p:nvSpPr>
          <p:spPr>
            <a:xfrm>
              <a:off x="4685442" y="2539103"/>
              <a:ext cx="4008624" cy="961905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20" name="Rechteck: eine Ecke abgerundet 19">
              <a:extLst>
                <a:ext uri="{FF2B5EF4-FFF2-40B4-BE49-F238E27FC236}">
                  <a16:creationId xmlns:a16="http://schemas.microsoft.com/office/drawing/2014/main" id="{D5E0A889-9CA4-4AE8-B678-7E697A4682E0}"/>
                </a:ext>
              </a:extLst>
            </p:cNvPr>
            <p:cNvSpPr/>
            <p:nvPr/>
          </p:nvSpPr>
          <p:spPr>
            <a:xfrm flipH="1">
              <a:off x="521418" y="2543497"/>
              <a:ext cx="4008625" cy="961906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D4D84F49-5F5E-4A48-8F4B-B2C7536533E4}"/>
                </a:ext>
              </a:extLst>
            </p:cNvPr>
            <p:cNvSpPr txBox="1"/>
            <p:nvPr/>
          </p:nvSpPr>
          <p:spPr>
            <a:xfrm rot="10800000">
              <a:off x="518916" y="2544959"/>
              <a:ext cx="40086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Letzte infizierte Stadt</a:t>
              </a:r>
              <a:b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</a:br>
              <a:r>
                <a:rPr lang="de-DE" sz="28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bestimmt</a:t>
              </a:r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 Spieldauer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B0E701A7-80D3-49F2-B0E2-C4C4943FC753}"/>
                </a:ext>
              </a:extLst>
            </p:cNvPr>
            <p:cNvSpPr txBox="1"/>
            <p:nvPr/>
          </p:nvSpPr>
          <p:spPr>
            <a:xfrm rot="10800000">
              <a:off x="4690581" y="2743057"/>
              <a:ext cx="40109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Hohe</a:t>
              </a:r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 Todesrate</a:t>
              </a: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Lösungsansatz</a:t>
            </a:r>
          </a:p>
        </p:txBody>
      </p:sp>
    </p:spTree>
    <p:extLst>
      <p:ext uri="{BB962C8B-B14F-4D97-AF65-F5344CB8AC3E}">
        <p14:creationId xmlns:p14="http://schemas.microsoft.com/office/powerpoint/2010/main" val="2236484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630042E1-ED9E-4BBD-BF2D-2379CB18C56B}"/>
              </a:ext>
            </a:extLst>
          </p:cNvPr>
          <p:cNvGrpSpPr/>
          <p:nvPr/>
        </p:nvGrpSpPr>
        <p:grpSpPr>
          <a:xfrm rot="10800000">
            <a:off x="485575" y="1109463"/>
            <a:ext cx="8190227" cy="2042025"/>
            <a:chOff x="511342" y="2539103"/>
            <a:chExt cx="8190227" cy="2042025"/>
          </a:xfrm>
        </p:grpSpPr>
        <p:sp>
          <p:nvSpPr>
            <p:cNvPr id="16" name="Rechteck: obere Ecken abgerundet 15">
              <a:extLst>
                <a:ext uri="{FF2B5EF4-FFF2-40B4-BE49-F238E27FC236}">
                  <a16:creationId xmlns:a16="http://schemas.microsoft.com/office/drawing/2014/main" id="{65FC0896-43B9-4974-88E8-F28F91E6FF0D}"/>
                </a:ext>
              </a:extLst>
            </p:cNvPr>
            <p:cNvSpPr/>
            <p:nvPr/>
          </p:nvSpPr>
          <p:spPr>
            <a:xfrm flipV="1">
              <a:off x="521418" y="3610068"/>
              <a:ext cx="8172648" cy="971060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none"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8B81C5C0-048D-4BE7-8B69-D5875CA502B4}"/>
                </a:ext>
              </a:extLst>
            </p:cNvPr>
            <p:cNvSpPr txBox="1"/>
            <p:nvPr/>
          </p:nvSpPr>
          <p:spPr>
            <a:xfrm rot="10800000">
              <a:off x="511342" y="3833988"/>
              <a:ext cx="81726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chemeClr val="bg1"/>
                  </a:solidFill>
                  <a:latin typeface="NexusSansPro-Bold" panose="02010804060101020104" pitchFamily="50" charset="0"/>
                </a:rPr>
                <a:t>Multiple sequentielle Ansteckungen</a:t>
              </a:r>
            </a:p>
          </p:txBody>
        </p:sp>
        <p:sp>
          <p:nvSpPr>
            <p:cNvPr id="18" name="Rechteck: eine Ecke abgerundet 17">
              <a:extLst>
                <a:ext uri="{FF2B5EF4-FFF2-40B4-BE49-F238E27FC236}">
                  <a16:creationId xmlns:a16="http://schemas.microsoft.com/office/drawing/2014/main" id="{59E07283-1671-4EF7-8ACE-245BE272D441}"/>
                </a:ext>
              </a:extLst>
            </p:cNvPr>
            <p:cNvSpPr/>
            <p:nvPr/>
          </p:nvSpPr>
          <p:spPr>
            <a:xfrm>
              <a:off x="4685442" y="2539103"/>
              <a:ext cx="4008624" cy="961905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20" name="Rechteck: eine Ecke abgerundet 19">
              <a:extLst>
                <a:ext uri="{FF2B5EF4-FFF2-40B4-BE49-F238E27FC236}">
                  <a16:creationId xmlns:a16="http://schemas.microsoft.com/office/drawing/2014/main" id="{D5E0A889-9CA4-4AE8-B678-7E697A4682E0}"/>
                </a:ext>
              </a:extLst>
            </p:cNvPr>
            <p:cNvSpPr/>
            <p:nvPr/>
          </p:nvSpPr>
          <p:spPr>
            <a:xfrm flipH="1">
              <a:off x="521418" y="2543497"/>
              <a:ext cx="4008625" cy="961906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D4D84F49-5F5E-4A48-8F4B-B2C7536533E4}"/>
                </a:ext>
              </a:extLst>
            </p:cNvPr>
            <p:cNvSpPr txBox="1"/>
            <p:nvPr/>
          </p:nvSpPr>
          <p:spPr>
            <a:xfrm rot="10800000">
              <a:off x="518916" y="2544959"/>
              <a:ext cx="40086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Letzte infizierte Stadt</a:t>
              </a:r>
              <a:b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</a:br>
              <a:r>
                <a:rPr lang="de-DE" sz="28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bestimmt</a:t>
              </a:r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 Spieldauer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B0E701A7-80D3-49F2-B0E2-C4C4943FC753}"/>
                </a:ext>
              </a:extLst>
            </p:cNvPr>
            <p:cNvSpPr txBox="1"/>
            <p:nvPr/>
          </p:nvSpPr>
          <p:spPr>
            <a:xfrm rot="10800000">
              <a:off x="4690581" y="2743057"/>
              <a:ext cx="40109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Hohe</a:t>
              </a:r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 Todesrate</a:t>
              </a: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Lösungsansatz</a:t>
            </a:r>
          </a:p>
        </p:txBody>
      </p:sp>
      <p:sp>
        <p:nvSpPr>
          <p:cNvPr id="4" name="Pfeil: nach unten 3">
            <a:extLst>
              <a:ext uri="{FF2B5EF4-FFF2-40B4-BE49-F238E27FC236}">
                <a16:creationId xmlns:a16="http://schemas.microsoft.com/office/drawing/2014/main" id="{D79C041D-765A-4E18-8538-BD778CFDA25F}"/>
              </a:ext>
            </a:extLst>
          </p:cNvPr>
          <p:cNvSpPr/>
          <p:nvPr/>
        </p:nvSpPr>
        <p:spPr>
          <a:xfrm>
            <a:off x="4319972" y="3260548"/>
            <a:ext cx="504056" cy="1392588"/>
          </a:xfrm>
          <a:prstGeom prst="downArrow">
            <a:avLst/>
          </a:prstGeom>
          <a:solidFill>
            <a:srgbClr val="BE1E3C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0E82E093-8936-429A-A890-BB1C6DEF1976}"/>
              </a:ext>
            </a:extLst>
          </p:cNvPr>
          <p:cNvSpPr/>
          <p:nvPr/>
        </p:nvSpPr>
        <p:spPr>
          <a:xfrm>
            <a:off x="1763688" y="3696498"/>
            <a:ext cx="5616624" cy="375636"/>
          </a:xfrm>
          <a:prstGeom prst="roundRect">
            <a:avLst/>
          </a:prstGeom>
          <a:solidFill>
            <a:srgbClr val="666666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NexusSansPro-Regular" panose="02010504030101020104" pitchFamily="50" charset="0"/>
              </a:rPr>
              <a:t>Verhindern der sequentiellen Ansteckungen</a:t>
            </a:r>
          </a:p>
        </p:txBody>
      </p:sp>
    </p:spTree>
    <p:extLst>
      <p:ext uri="{BB962C8B-B14F-4D97-AF65-F5344CB8AC3E}">
        <p14:creationId xmlns:p14="http://schemas.microsoft.com/office/powerpoint/2010/main" val="2017059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630042E1-ED9E-4BBD-BF2D-2379CB18C56B}"/>
              </a:ext>
            </a:extLst>
          </p:cNvPr>
          <p:cNvGrpSpPr/>
          <p:nvPr/>
        </p:nvGrpSpPr>
        <p:grpSpPr>
          <a:xfrm rot="10800000">
            <a:off x="485575" y="1109463"/>
            <a:ext cx="8190227" cy="2042025"/>
            <a:chOff x="511342" y="2539103"/>
            <a:chExt cx="8190227" cy="2042025"/>
          </a:xfrm>
        </p:grpSpPr>
        <p:sp>
          <p:nvSpPr>
            <p:cNvPr id="16" name="Rechteck: obere Ecken abgerundet 15">
              <a:extLst>
                <a:ext uri="{FF2B5EF4-FFF2-40B4-BE49-F238E27FC236}">
                  <a16:creationId xmlns:a16="http://schemas.microsoft.com/office/drawing/2014/main" id="{65FC0896-43B9-4974-88E8-F28F91E6FF0D}"/>
                </a:ext>
              </a:extLst>
            </p:cNvPr>
            <p:cNvSpPr/>
            <p:nvPr/>
          </p:nvSpPr>
          <p:spPr>
            <a:xfrm flipV="1">
              <a:off x="521418" y="3610068"/>
              <a:ext cx="8172648" cy="971060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none"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8B81C5C0-048D-4BE7-8B69-D5875CA502B4}"/>
                </a:ext>
              </a:extLst>
            </p:cNvPr>
            <p:cNvSpPr txBox="1"/>
            <p:nvPr/>
          </p:nvSpPr>
          <p:spPr>
            <a:xfrm rot="10800000">
              <a:off x="511342" y="3833988"/>
              <a:ext cx="81726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chemeClr val="bg1"/>
                  </a:solidFill>
                  <a:latin typeface="NexusSansPro-Bold" panose="02010804060101020104" pitchFamily="50" charset="0"/>
                </a:rPr>
                <a:t>Multiple sequentielle Ansteckungen</a:t>
              </a:r>
            </a:p>
          </p:txBody>
        </p:sp>
        <p:sp>
          <p:nvSpPr>
            <p:cNvPr id="18" name="Rechteck: eine Ecke abgerundet 17">
              <a:extLst>
                <a:ext uri="{FF2B5EF4-FFF2-40B4-BE49-F238E27FC236}">
                  <a16:creationId xmlns:a16="http://schemas.microsoft.com/office/drawing/2014/main" id="{59E07283-1671-4EF7-8ACE-245BE272D441}"/>
                </a:ext>
              </a:extLst>
            </p:cNvPr>
            <p:cNvSpPr/>
            <p:nvPr/>
          </p:nvSpPr>
          <p:spPr>
            <a:xfrm>
              <a:off x="4685442" y="2539103"/>
              <a:ext cx="4008624" cy="961905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20" name="Rechteck: eine Ecke abgerundet 19">
              <a:extLst>
                <a:ext uri="{FF2B5EF4-FFF2-40B4-BE49-F238E27FC236}">
                  <a16:creationId xmlns:a16="http://schemas.microsoft.com/office/drawing/2014/main" id="{D5E0A889-9CA4-4AE8-B678-7E697A4682E0}"/>
                </a:ext>
              </a:extLst>
            </p:cNvPr>
            <p:cNvSpPr/>
            <p:nvPr/>
          </p:nvSpPr>
          <p:spPr>
            <a:xfrm flipH="1">
              <a:off x="521418" y="2543497"/>
              <a:ext cx="4008625" cy="961906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D4D84F49-5F5E-4A48-8F4B-B2C7536533E4}"/>
                </a:ext>
              </a:extLst>
            </p:cNvPr>
            <p:cNvSpPr txBox="1"/>
            <p:nvPr/>
          </p:nvSpPr>
          <p:spPr>
            <a:xfrm rot="10800000">
              <a:off x="518916" y="2544959"/>
              <a:ext cx="40086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Letzte infizierte Stadt</a:t>
              </a:r>
              <a:b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</a:br>
              <a:r>
                <a:rPr lang="de-DE" sz="28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bestimmt</a:t>
              </a:r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 Spieldauer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B0E701A7-80D3-49F2-B0E2-C4C4943FC753}"/>
                </a:ext>
              </a:extLst>
            </p:cNvPr>
            <p:cNvSpPr txBox="1"/>
            <p:nvPr/>
          </p:nvSpPr>
          <p:spPr>
            <a:xfrm rot="10800000">
              <a:off x="4690581" y="2743057"/>
              <a:ext cx="40109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Hohe</a:t>
              </a:r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 Todesrate</a:t>
              </a: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Lösungsansatz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8A07A2D6-EBD9-431C-88AF-5ADB45F74350}"/>
              </a:ext>
            </a:extLst>
          </p:cNvPr>
          <p:cNvGrpSpPr/>
          <p:nvPr/>
        </p:nvGrpSpPr>
        <p:grpSpPr>
          <a:xfrm>
            <a:off x="490714" y="3260548"/>
            <a:ext cx="8162572" cy="2487989"/>
            <a:chOff x="490714" y="3275828"/>
            <a:chExt cx="8162572" cy="2487989"/>
          </a:xfrm>
        </p:grpSpPr>
        <p:sp>
          <p:nvSpPr>
            <p:cNvPr id="3" name="Rechteck: abgerundete Ecken 2">
              <a:extLst>
                <a:ext uri="{FF2B5EF4-FFF2-40B4-BE49-F238E27FC236}">
                  <a16:creationId xmlns:a16="http://schemas.microsoft.com/office/drawing/2014/main" id="{B19D8E67-DDB8-4969-8755-58978FD34DCF}"/>
                </a:ext>
              </a:extLst>
            </p:cNvPr>
            <p:cNvSpPr/>
            <p:nvPr/>
          </p:nvSpPr>
          <p:spPr>
            <a:xfrm>
              <a:off x="490714" y="4797152"/>
              <a:ext cx="8162572" cy="966665"/>
            </a:xfrm>
            <a:prstGeom prst="round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800" dirty="0">
                  <a:latin typeface="NexusSansPro-Bold" panose="02010804060101020104" pitchFamily="50" charset="0"/>
                </a:rPr>
                <a:t>Sofortige Quarantäne</a:t>
              </a:r>
            </a:p>
          </p:txBody>
        </p:sp>
        <p:sp>
          <p:nvSpPr>
            <p:cNvPr id="4" name="Pfeil: nach unten 3">
              <a:extLst>
                <a:ext uri="{FF2B5EF4-FFF2-40B4-BE49-F238E27FC236}">
                  <a16:creationId xmlns:a16="http://schemas.microsoft.com/office/drawing/2014/main" id="{D79C041D-765A-4E18-8538-BD778CFDA25F}"/>
                </a:ext>
              </a:extLst>
            </p:cNvPr>
            <p:cNvSpPr/>
            <p:nvPr/>
          </p:nvSpPr>
          <p:spPr>
            <a:xfrm>
              <a:off x="4319972" y="3275828"/>
              <a:ext cx="504056" cy="1392588"/>
            </a:xfrm>
            <a:prstGeom prst="downArrow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0E82E093-8936-429A-A890-BB1C6DEF1976}"/>
              </a:ext>
            </a:extLst>
          </p:cNvPr>
          <p:cNvSpPr/>
          <p:nvPr/>
        </p:nvSpPr>
        <p:spPr>
          <a:xfrm>
            <a:off x="1763688" y="3696498"/>
            <a:ext cx="5616624" cy="375636"/>
          </a:xfrm>
          <a:prstGeom prst="roundRect">
            <a:avLst/>
          </a:prstGeom>
          <a:solidFill>
            <a:srgbClr val="666666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NexusSansPro-Regular" panose="02010504030101020104" pitchFamily="50" charset="0"/>
              </a:rPr>
              <a:t>Verhindern der sequentiellen Ansteckungen</a:t>
            </a:r>
          </a:p>
        </p:txBody>
      </p:sp>
    </p:spTree>
    <p:extLst>
      <p:ext uri="{BB962C8B-B14F-4D97-AF65-F5344CB8AC3E}">
        <p14:creationId xmlns:p14="http://schemas.microsoft.com/office/powerpoint/2010/main" val="5267351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r>
              <a:rPr lang="de-DE" sz="1800" dirty="0"/>
              <a:t>Vereinfachte Darstellung:</a:t>
            </a:r>
          </a:p>
          <a:p>
            <a:pPr algn="ctr"/>
            <a:endParaRPr lang="de-DE" dirty="0"/>
          </a:p>
          <a:p>
            <a:pPr algn="ctr"/>
            <a:r>
              <a:rPr lang="de-DE" sz="4000" dirty="0"/>
              <a:t>Quarantäne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Ellipse 68"/>
          <p:cNvSpPr/>
          <p:nvPr/>
        </p:nvSpPr>
        <p:spPr>
          <a:xfrm>
            <a:off x="6429388" y="2214554"/>
            <a:ext cx="1928826" cy="642942"/>
          </a:xfrm>
          <a:prstGeom prst="ellipse">
            <a:avLst/>
          </a:prstGeom>
          <a:solidFill>
            <a:srgbClr val="31AC14"/>
          </a:solidFill>
          <a:ln w="101600" cap="flat">
            <a:solidFill>
              <a:srgbClr val="68C7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Rechteck 64"/>
          <p:cNvSpPr/>
          <p:nvPr/>
        </p:nvSpPr>
        <p:spPr>
          <a:xfrm>
            <a:off x="6929454" y="2162248"/>
            <a:ext cx="1051200" cy="357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/>
        </p:nvSpPr>
        <p:spPr>
          <a:xfrm>
            <a:off x="3636000" y="5143512"/>
            <a:ext cx="1928826" cy="642942"/>
          </a:xfrm>
          <a:prstGeom prst="ellipse">
            <a:avLst/>
          </a:prstGeom>
          <a:solidFill>
            <a:srgbClr val="31AC14"/>
          </a:solidFill>
          <a:ln w="101600" cap="flat">
            <a:solidFill>
              <a:srgbClr val="68C7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Rechteck 65"/>
          <p:cNvSpPr/>
          <p:nvPr/>
        </p:nvSpPr>
        <p:spPr>
          <a:xfrm>
            <a:off x="4032000" y="5082182"/>
            <a:ext cx="1051200" cy="357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/>
        </p:nvSpPr>
        <p:spPr>
          <a:xfrm>
            <a:off x="3636000" y="2786058"/>
            <a:ext cx="1928826" cy="642942"/>
          </a:xfrm>
          <a:prstGeom prst="ellipse">
            <a:avLst/>
          </a:prstGeom>
          <a:solidFill>
            <a:srgbClr val="31AC14"/>
          </a:solidFill>
          <a:ln w="101600" cap="flat">
            <a:solidFill>
              <a:srgbClr val="68C7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Rechteck 63"/>
          <p:cNvSpPr/>
          <p:nvPr/>
        </p:nvSpPr>
        <p:spPr>
          <a:xfrm>
            <a:off x="4032000" y="2742182"/>
            <a:ext cx="1051200" cy="357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/>
        </p:nvSpPr>
        <p:spPr>
          <a:xfrm>
            <a:off x="714348" y="2214554"/>
            <a:ext cx="1928826" cy="642942"/>
          </a:xfrm>
          <a:prstGeom prst="ellipse">
            <a:avLst/>
          </a:prstGeom>
          <a:solidFill>
            <a:srgbClr val="31AC14"/>
          </a:solidFill>
          <a:ln w="101600" cap="flat">
            <a:solidFill>
              <a:srgbClr val="68C7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Rechteck 62"/>
          <p:cNvSpPr/>
          <p:nvPr/>
        </p:nvSpPr>
        <p:spPr>
          <a:xfrm>
            <a:off x="1152000" y="2162248"/>
            <a:ext cx="1051200" cy="357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 descr="stadtbild by Smashicon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20496" y="1428736"/>
            <a:ext cx="1128578" cy="1128578"/>
          </a:xfrm>
          <a:prstGeom prst="rect">
            <a:avLst/>
          </a:prstGeom>
        </p:spPr>
      </p:pic>
      <p:pic>
        <p:nvPicPr>
          <p:cNvPr id="6" name="Grafik 5" descr="stadtbild by Smashicon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80496" y="1430658"/>
            <a:ext cx="1128578" cy="1128578"/>
          </a:xfrm>
          <a:prstGeom prst="rect">
            <a:avLst/>
          </a:prstGeom>
        </p:spPr>
      </p:pic>
      <p:pic>
        <p:nvPicPr>
          <p:cNvPr id="7" name="Grafik 6" descr="stadtbild by Smashicon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000496" y="4357694"/>
            <a:ext cx="1128578" cy="1128578"/>
          </a:xfrm>
          <a:prstGeom prst="rect">
            <a:avLst/>
          </a:prstGeom>
        </p:spPr>
      </p:pic>
      <p:pic>
        <p:nvPicPr>
          <p:cNvPr id="8" name="Grafik 7" descr="stadtbild by Smashicon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000496" y="2000240"/>
            <a:ext cx="1128578" cy="1128578"/>
          </a:xfrm>
          <a:prstGeom prst="rect">
            <a:avLst/>
          </a:prstGeom>
        </p:spPr>
      </p:pic>
      <p:pic>
        <p:nvPicPr>
          <p:cNvPr id="10" name="Grafik 9" descr="red.pn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12298" y="571480"/>
            <a:ext cx="928670" cy="928670"/>
          </a:xfrm>
          <a:prstGeom prst="rect">
            <a:avLst/>
          </a:prstGeom>
        </p:spPr>
      </p:pic>
      <p:pic>
        <p:nvPicPr>
          <p:cNvPr id="12" name="Grafik 11" descr="red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71934" y="571480"/>
            <a:ext cx="928670" cy="928670"/>
          </a:xfrm>
          <a:prstGeom prst="rect">
            <a:avLst/>
          </a:prstGeom>
        </p:spPr>
      </p:pic>
      <p:pic>
        <p:nvPicPr>
          <p:cNvPr id="11" name="Grafik 10" descr="red.pn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00628" y="571480"/>
            <a:ext cx="928670" cy="928670"/>
          </a:xfrm>
          <a:prstGeom prst="rect">
            <a:avLst/>
          </a:prstGeom>
        </p:spPr>
      </p:pic>
      <p:sp>
        <p:nvSpPr>
          <p:cNvPr id="13" name="Textfeld 12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6429388" y="285728"/>
            <a:ext cx="1178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Runde:</a:t>
            </a:r>
          </a:p>
        </p:txBody>
      </p:sp>
      <p:sp>
        <p:nvSpPr>
          <p:cNvPr id="16" name="Rechteck 15"/>
          <p:cNvSpPr/>
          <p:nvPr/>
        </p:nvSpPr>
        <p:spPr>
          <a:xfrm>
            <a:off x="6429388" y="285728"/>
            <a:ext cx="1571636" cy="5000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2</a:t>
            </a:r>
          </a:p>
        </p:txBody>
      </p:sp>
      <p:sp>
        <p:nvSpPr>
          <p:cNvPr id="31" name="Textfeld 30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3</a:t>
            </a:r>
          </a:p>
        </p:txBody>
      </p:sp>
      <p:sp>
        <p:nvSpPr>
          <p:cNvPr id="32" name="Textfeld 31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4</a:t>
            </a:r>
          </a:p>
        </p:txBody>
      </p:sp>
      <p:sp>
        <p:nvSpPr>
          <p:cNvPr id="33" name="Textfeld 32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5</a:t>
            </a:r>
          </a:p>
        </p:txBody>
      </p:sp>
      <p:sp>
        <p:nvSpPr>
          <p:cNvPr id="34" name="Textfeld 33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6</a:t>
            </a:r>
          </a:p>
        </p:txBody>
      </p:sp>
      <p:sp>
        <p:nvSpPr>
          <p:cNvPr id="35" name="Textfeld 34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7</a:t>
            </a:r>
          </a:p>
        </p:txBody>
      </p:sp>
      <p:sp>
        <p:nvSpPr>
          <p:cNvPr id="36" name="Textfeld 35"/>
          <p:cNvSpPr txBox="1"/>
          <p:nvPr/>
        </p:nvSpPr>
        <p:spPr>
          <a:xfrm>
            <a:off x="7572396" y="285728"/>
            <a:ext cx="42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8</a:t>
            </a:r>
          </a:p>
        </p:txBody>
      </p:sp>
      <p:pic>
        <p:nvPicPr>
          <p:cNvPr id="40" name="Grafik 39" descr="red.png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65852" y="4502492"/>
            <a:ext cx="928670" cy="928670"/>
          </a:xfrm>
          <a:prstGeom prst="rect">
            <a:avLst/>
          </a:prstGeom>
        </p:spPr>
      </p:pic>
      <p:pic>
        <p:nvPicPr>
          <p:cNvPr id="41" name="Grafik 40" descr="red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23372" y="1644972"/>
            <a:ext cx="928670" cy="928670"/>
          </a:xfrm>
          <a:prstGeom prst="rect">
            <a:avLst/>
          </a:prstGeom>
        </p:spPr>
      </p:pic>
      <p:pic>
        <p:nvPicPr>
          <p:cNvPr id="42" name="Grafik 41" descr="red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37290" y="4573930"/>
            <a:ext cx="928670" cy="928670"/>
          </a:xfrm>
          <a:prstGeom prst="rect">
            <a:avLst/>
          </a:prstGeom>
        </p:spPr>
      </p:pic>
      <p:pic>
        <p:nvPicPr>
          <p:cNvPr id="44" name="Grafik 43" descr="red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37290" y="4573930"/>
            <a:ext cx="928670" cy="928670"/>
          </a:xfrm>
          <a:prstGeom prst="rect">
            <a:avLst/>
          </a:prstGeom>
        </p:spPr>
      </p:pic>
      <p:sp>
        <p:nvSpPr>
          <p:cNvPr id="49" name="Ellipse 48"/>
          <p:cNvSpPr/>
          <p:nvPr/>
        </p:nvSpPr>
        <p:spPr>
          <a:xfrm>
            <a:off x="3737224" y="4167790"/>
            <a:ext cx="1692000" cy="1692000"/>
          </a:xfrm>
          <a:prstGeom prst="ellipse">
            <a:avLst/>
          </a:prstGeom>
          <a:noFill/>
          <a:ln w="38100">
            <a:solidFill>
              <a:srgbClr val="FFE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llipse 49"/>
          <p:cNvSpPr/>
          <p:nvPr/>
        </p:nvSpPr>
        <p:spPr>
          <a:xfrm>
            <a:off x="3737224" y="1787848"/>
            <a:ext cx="1692000" cy="1692000"/>
          </a:xfrm>
          <a:prstGeom prst="ellipse">
            <a:avLst/>
          </a:prstGeom>
          <a:noFill/>
          <a:ln w="38100">
            <a:solidFill>
              <a:srgbClr val="FFE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/>
        </p:nvSpPr>
        <p:spPr>
          <a:xfrm>
            <a:off x="736828" y="1073468"/>
            <a:ext cx="1908000" cy="19080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/>
        </p:nvSpPr>
        <p:spPr>
          <a:xfrm>
            <a:off x="3690000" y="1734182"/>
            <a:ext cx="1800000" cy="1800000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/>
        </p:nvSpPr>
        <p:spPr>
          <a:xfrm>
            <a:off x="6508800" y="1129048"/>
            <a:ext cx="1800000" cy="1800000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/>
        </p:nvSpPr>
        <p:spPr>
          <a:xfrm>
            <a:off x="785786" y="1129048"/>
            <a:ext cx="1800000" cy="1800000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/>
        </p:nvSpPr>
        <p:spPr>
          <a:xfrm>
            <a:off x="3690000" y="4120982"/>
            <a:ext cx="1800000" cy="1800000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Textfeld 52"/>
          <p:cNvSpPr txBox="1"/>
          <p:nvPr/>
        </p:nvSpPr>
        <p:spPr>
          <a:xfrm>
            <a:off x="6215074" y="5357826"/>
            <a:ext cx="768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lang</a:t>
            </a:r>
          </a:p>
        </p:txBody>
      </p:sp>
      <p:sp>
        <p:nvSpPr>
          <p:cNvPr id="54" name="Textfeld 53"/>
          <p:cNvSpPr txBox="1"/>
          <p:nvPr/>
        </p:nvSpPr>
        <p:spPr>
          <a:xfrm>
            <a:off x="7000892" y="5357826"/>
            <a:ext cx="920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mittel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7929586" y="5357826"/>
            <a:ext cx="766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latin typeface="Arial" pitchFamily="34" charset="0"/>
                <a:cs typeface="Arial" pitchFamily="34" charset="0"/>
              </a:rPr>
              <a:t>kurz</a:t>
            </a:r>
          </a:p>
        </p:txBody>
      </p:sp>
      <p:sp>
        <p:nvSpPr>
          <p:cNvPr id="62" name="Rechteck 61"/>
          <p:cNvSpPr/>
          <p:nvPr/>
        </p:nvSpPr>
        <p:spPr>
          <a:xfrm>
            <a:off x="6429388" y="5143512"/>
            <a:ext cx="285752" cy="285752"/>
          </a:xfrm>
          <a:prstGeom prst="rect">
            <a:avLst/>
          </a:prstGeom>
          <a:solidFill>
            <a:srgbClr val="C00000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3" name="Rechteck 72"/>
          <p:cNvSpPr/>
          <p:nvPr/>
        </p:nvSpPr>
        <p:spPr>
          <a:xfrm>
            <a:off x="8143200" y="5143512"/>
            <a:ext cx="285752" cy="285752"/>
          </a:xfrm>
          <a:prstGeom prst="rect">
            <a:avLst/>
          </a:prstGeom>
          <a:solidFill>
            <a:srgbClr val="FFE100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4" name="Rechteck 73"/>
          <p:cNvSpPr/>
          <p:nvPr/>
        </p:nvSpPr>
        <p:spPr>
          <a:xfrm>
            <a:off x="7286644" y="5143512"/>
            <a:ext cx="285752" cy="285752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0" name="Grafik 59" descr="c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596" y="500042"/>
            <a:ext cx="2539683" cy="25396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2.59259E-6 C 0.03489 0.00695 0.1559 0.01574 0.20972 0.04167 C 0.26354 0.0676 0.29913 0.13218 0.32257 0.15602 " pathEditMode="relative" rAng="0" ptsTypes="a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00" y="78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07407E-6 C 0.00764 0.05185 0.06128 0.21481 0.04635 0.3118 C 0.03142 0.40879 -0.06146 0.52615 -0.08993 0.5824 " pathEditMode="relative" rAng="0" ptsTypes="aaa"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0" y="291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25532E-6 C -0.05694 0.01989 -0.11319 0.04048 -0.14618 0.06568 C -0.17916 0.09089 -0.18698 0.13368 -0.19774 0.15172 " pathEditMode="relative" rAng="0" ptsTypes="a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00" y="7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7.77778E-6 C -0.04792 -0.05695 -0.09566 -0.1139 -0.09566 -0.16968 C -0.09566 -0.22547 -0.03802 -0.2713 5.55556E-7 -0.33542 " pathEditMode="relative" ptsTypes="aaA">
                                      <p:cBhvr>
                                        <p:cTn id="2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2.59259E-6 C -0.01597 0.0544 -0.04392 0.25625 -0.09601 0.32685 C -0.14809 0.39745 -0.26753 0.4037 -0.31267 0.42384 " pathEditMode="relative" rAng="0" ptsTypes="aaa">
                                      <p:cBhvr>
                                        <p:cTn id="4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00" y="212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2.59259E-6 C -0.01719 -0.03009 -0.10191 -0.1243 -0.10312 -0.18102 C -0.10434 -0.23773 -0.02725 -0.30764 -0.00729 -0.34097 " pathEditMode="relative" rAng="0" ptsTypes="aaa">
                                      <p:cBhvr>
                                        <p:cTn id="74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00" y="-17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"/>
                            </p:stCondLst>
                            <p:childTnLst>
                              <p:par>
                                <p:cTn id="9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C -0.09687 -0.05833 -0.19479 -0.12616 -0.24843 -0.19815 C -0.30208 -0.27014 -0.30642 -0.38287 -0.3217 -0.43148 " pathEditMode="relative" rAng="0" ptsTypes="aaa">
                                      <p:cBhvr>
                                        <p:cTn id="10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00" y="-21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"/>
                            </p:stCondLst>
                            <p:childTnLst>
                              <p:par>
                                <p:cTn id="12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8" grpId="0"/>
      <p:bldP spid="18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49" grpId="0" animBg="1"/>
      <p:bldP spid="50" grpId="0" animBg="1"/>
      <p:bldP spid="51" grpId="0" animBg="1"/>
      <p:bldP spid="55" grpId="0" animBg="1"/>
      <p:bldP spid="56" grpId="0" animBg="1"/>
      <p:bldP spid="57" grpId="0" animBg="1"/>
      <p:bldP spid="5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Ergebnis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17F6441B-C40A-45B7-AA0A-2006EE0B30B7}"/>
              </a:ext>
            </a:extLst>
          </p:cNvPr>
          <p:cNvGrpSpPr/>
          <p:nvPr/>
        </p:nvGrpSpPr>
        <p:grpSpPr>
          <a:xfrm rot="10800000">
            <a:off x="480638" y="2168860"/>
            <a:ext cx="8182724" cy="2520280"/>
            <a:chOff x="511342" y="2060848"/>
            <a:chExt cx="8182724" cy="2520280"/>
          </a:xfrm>
        </p:grpSpPr>
        <p:sp>
          <p:nvSpPr>
            <p:cNvPr id="8" name="Rechteck: obere Ecken abgerundet 7">
              <a:extLst>
                <a:ext uri="{FF2B5EF4-FFF2-40B4-BE49-F238E27FC236}">
                  <a16:creationId xmlns:a16="http://schemas.microsoft.com/office/drawing/2014/main" id="{8AFA0CE9-7AE1-4043-BDC4-8BB5E3934D5E}"/>
                </a:ext>
              </a:extLst>
            </p:cNvPr>
            <p:cNvSpPr/>
            <p:nvPr/>
          </p:nvSpPr>
          <p:spPr>
            <a:xfrm flipV="1">
              <a:off x="521418" y="3610068"/>
              <a:ext cx="8172648" cy="971060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none"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4BA150E-7651-4860-A9C0-B0559BBA6990}"/>
                </a:ext>
              </a:extLst>
            </p:cNvPr>
            <p:cNvSpPr txBox="1"/>
            <p:nvPr/>
          </p:nvSpPr>
          <p:spPr>
            <a:xfrm rot="10800000">
              <a:off x="511342" y="3833988"/>
              <a:ext cx="81726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chemeClr val="bg1"/>
                  </a:solidFill>
                  <a:latin typeface="NexusSansPro-Bold" panose="02010804060101020104" pitchFamily="50" charset="0"/>
                </a:rPr>
                <a:t>Sequentielle Ansteckung eingeschränkt</a:t>
              </a:r>
            </a:p>
          </p:txBody>
        </p:sp>
        <p:sp>
          <p:nvSpPr>
            <p:cNvPr id="10" name="Rechteck: eine Ecke abgerundet 9">
              <a:extLst>
                <a:ext uri="{FF2B5EF4-FFF2-40B4-BE49-F238E27FC236}">
                  <a16:creationId xmlns:a16="http://schemas.microsoft.com/office/drawing/2014/main" id="{7E6496E9-6F8E-4120-8021-3F19AA3B3888}"/>
                </a:ext>
              </a:extLst>
            </p:cNvPr>
            <p:cNvSpPr/>
            <p:nvPr/>
          </p:nvSpPr>
          <p:spPr>
            <a:xfrm>
              <a:off x="6030292" y="2060848"/>
              <a:ext cx="2663773" cy="1440160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9556F3FE-0146-4808-9746-B3AB017DA5FF}"/>
                </a:ext>
              </a:extLst>
            </p:cNvPr>
            <p:cNvSpPr/>
            <p:nvPr/>
          </p:nvSpPr>
          <p:spPr>
            <a:xfrm rot="10800000">
              <a:off x="3221980" y="2060848"/>
              <a:ext cx="2700040" cy="1440160"/>
            </a:xfrm>
            <a:prstGeom prst="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600" dirty="0">
                  <a:latin typeface="NexusSansPro-Regular" panose="02010504030101020104" pitchFamily="50" charset="0"/>
                </a:rPr>
                <a:t>kürzere</a:t>
              </a:r>
              <a:br>
                <a:rPr lang="de-DE" sz="2600" dirty="0">
                  <a:latin typeface="NexusSansPro-Regular" panose="02010504030101020104" pitchFamily="50" charset="0"/>
                </a:rPr>
              </a:br>
              <a:r>
                <a:rPr lang="de-DE" sz="2600" dirty="0">
                  <a:latin typeface="NexusSansPro-Regular" panose="02010504030101020104" pitchFamily="50" charset="0"/>
                </a:rPr>
                <a:t>Spiele</a:t>
              </a:r>
            </a:p>
          </p:txBody>
        </p:sp>
        <p:sp>
          <p:nvSpPr>
            <p:cNvPr id="12" name="Rechteck: eine Ecke abgerundet 11">
              <a:extLst>
                <a:ext uri="{FF2B5EF4-FFF2-40B4-BE49-F238E27FC236}">
                  <a16:creationId xmlns:a16="http://schemas.microsoft.com/office/drawing/2014/main" id="{1C7F6178-42E9-4EFC-9B52-9B09031B4D2D}"/>
                </a:ext>
              </a:extLst>
            </p:cNvPr>
            <p:cNvSpPr/>
            <p:nvPr/>
          </p:nvSpPr>
          <p:spPr>
            <a:xfrm flipH="1">
              <a:off x="521418" y="2065243"/>
              <a:ext cx="2592289" cy="1440160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918C4EE-F456-4E2A-9B8C-D30976FE0899}"/>
                </a:ext>
              </a:extLst>
            </p:cNvPr>
            <p:cNvSpPr txBox="1"/>
            <p:nvPr/>
          </p:nvSpPr>
          <p:spPr>
            <a:xfrm rot="10800000">
              <a:off x="521420" y="2339047"/>
              <a:ext cx="259228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bessere</a:t>
              </a:r>
              <a:b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</a:br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Lösung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1886A54E-8B57-4B63-B090-F83ADC8CD027}"/>
                </a:ext>
              </a:extLst>
            </p:cNvPr>
            <p:cNvSpPr txBox="1"/>
            <p:nvPr/>
          </p:nvSpPr>
          <p:spPr>
            <a:xfrm rot="10800000">
              <a:off x="6030292" y="2339047"/>
              <a:ext cx="265369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geringere</a:t>
              </a:r>
              <a:b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</a:br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Todesrate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0663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Lösungsansatz</a:t>
            </a:r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9BB9C6FC-4ACC-4EBA-BAD9-C6726CF2DE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1516598"/>
              </p:ext>
            </p:extLst>
          </p:nvPr>
        </p:nvGraphicFramePr>
        <p:xfrm>
          <a:off x="1524000" y="1624691"/>
          <a:ext cx="6096000" cy="3608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de-DE" dirty="0"/>
          </a:p>
          <a:p>
            <a:pPr algn="ctr"/>
            <a:r>
              <a:rPr lang="de-DE" sz="1800" dirty="0"/>
              <a:t>Spielentscheidende Frage:</a:t>
            </a:r>
          </a:p>
          <a:p>
            <a:pPr algn="ctr"/>
            <a:endParaRPr lang="de-DE" dirty="0"/>
          </a:p>
          <a:p>
            <a:pPr algn="ctr"/>
            <a:r>
              <a:rPr lang="de-DE" sz="4000" dirty="0"/>
              <a:t>Welches Pathogen</a:t>
            </a:r>
          </a:p>
          <a:p>
            <a:pPr algn="ctr"/>
            <a:r>
              <a:rPr lang="de-DE" sz="4000" dirty="0"/>
              <a:t>soll aus dem Spiel</a:t>
            </a:r>
          </a:p>
          <a:p>
            <a:pPr algn="ctr"/>
            <a:r>
              <a:rPr lang="de-DE" sz="4000" dirty="0"/>
              <a:t>genommen werden?</a:t>
            </a:r>
          </a:p>
        </p:txBody>
      </p:sp>
    </p:spTree>
    <p:extLst>
      <p:ext uri="{BB962C8B-B14F-4D97-AF65-F5344CB8AC3E}">
        <p14:creationId xmlns:p14="http://schemas.microsoft.com/office/powerpoint/2010/main" val="21030008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C91D5FE-60D4-44D2-B261-64B18585D7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Ergebnisse</a:t>
            </a:r>
          </a:p>
        </p:txBody>
      </p:sp>
      <p:pic>
        <p:nvPicPr>
          <p:cNvPr id="8" name="Bildplatzhalter 7">
            <a:extLst>
              <a:ext uri="{FF2B5EF4-FFF2-40B4-BE49-F238E27FC236}">
                <a16:creationId xmlns:a16="http://schemas.microsoft.com/office/drawing/2014/main" id="{56672C91-7F3E-4AC4-9EC5-DDC02ABEC91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9" t="4470" r="11115" b="16650"/>
          <a:stretch/>
        </p:blipFill>
        <p:spPr/>
      </p:pic>
    </p:spTree>
    <p:extLst>
      <p:ext uri="{BB962C8B-B14F-4D97-AF65-F5344CB8AC3E}">
        <p14:creationId xmlns:p14="http://schemas.microsoft.com/office/powerpoint/2010/main" val="3097505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Ansatz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8A07A2D6-EBD9-431C-88AF-5ADB45F74350}"/>
              </a:ext>
            </a:extLst>
          </p:cNvPr>
          <p:cNvGrpSpPr/>
          <p:nvPr/>
        </p:nvGrpSpPr>
        <p:grpSpPr>
          <a:xfrm>
            <a:off x="480638" y="1109464"/>
            <a:ext cx="8182724" cy="4639073"/>
            <a:chOff x="480638" y="1124744"/>
            <a:chExt cx="8182724" cy="4639073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17F6441B-C40A-45B7-AA0A-2006EE0B30B7}"/>
                </a:ext>
              </a:extLst>
            </p:cNvPr>
            <p:cNvGrpSpPr/>
            <p:nvPr/>
          </p:nvGrpSpPr>
          <p:grpSpPr>
            <a:xfrm>
              <a:off x="480638" y="1124744"/>
              <a:ext cx="8182724" cy="2520280"/>
              <a:chOff x="511342" y="2060848"/>
              <a:chExt cx="8182724" cy="2520280"/>
            </a:xfrm>
          </p:grpSpPr>
          <p:sp>
            <p:nvSpPr>
              <p:cNvPr id="8" name="Rechteck: obere Ecken abgerundet 7">
                <a:extLst>
                  <a:ext uri="{FF2B5EF4-FFF2-40B4-BE49-F238E27FC236}">
                    <a16:creationId xmlns:a16="http://schemas.microsoft.com/office/drawing/2014/main" id="{8AFA0CE9-7AE1-4043-BDC4-8BB5E3934D5E}"/>
                  </a:ext>
                </a:extLst>
              </p:cNvPr>
              <p:cNvSpPr/>
              <p:nvPr/>
            </p:nvSpPr>
            <p:spPr>
              <a:xfrm flipV="1">
                <a:off x="521418" y="3610068"/>
                <a:ext cx="8172648" cy="971060"/>
              </a:xfrm>
              <a:prstGeom prst="round2SameRect">
                <a:avLst/>
              </a:prstGeom>
              <a:solidFill>
                <a:srgbClr val="BE1E3C"/>
              </a:solidFill>
              <a:ln w="19050"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vert="horz" wrap="none" rtlCol="0" anchor="ctr"/>
              <a:lstStyle/>
              <a:p>
                <a:pPr algn="ctr"/>
                <a:endParaRPr lang="de-DE" dirty="0">
                  <a:latin typeface="NexusSansPro-Regular" panose="02010504030101020104" pitchFamily="50" charset="0"/>
                </a:endParaRPr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14BA150E-7651-4860-A9C0-B0559BBA6990}"/>
                  </a:ext>
                </a:extLst>
              </p:cNvPr>
              <p:cNvSpPr txBox="1"/>
              <p:nvPr/>
            </p:nvSpPr>
            <p:spPr>
              <a:xfrm>
                <a:off x="511342" y="3833988"/>
                <a:ext cx="817264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800" dirty="0">
                    <a:solidFill>
                      <a:schemeClr val="bg1"/>
                    </a:solidFill>
                    <a:latin typeface="NexusSansPro-Bold" panose="02010804060101020104" pitchFamily="50" charset="0"/>
                  </a:rPr>
                  <a:t>Spiel mit vollständiger Information</a:t>
                </a:r>
              </a:p>
            </p:txBody>
          </p:sp>
          <p:sp>
            <p:nvSpPr>
              <p:cNvPr id="10" name="Rechteck: eine Ecke abgerundet 9">
                <a:extLst>
                  <a:ext uri="{FF2B5EF4-FFF2-40B4-BE49-F238E27FC236}">
                    <a16:creationId xmlns:a16="http://schemas.microsoft.com/office/drawing/2014/main" id="{7E6496E9-6F8E-4120-8021-3F19AA3B3888}"/>
                  </a:ext>
                </a:extLst>
              </p:cNvPr>
              <p:cNvSpPr/>
              <p:nvPr/>
            </p:nvSpPr>
            <p:spPr>
              <a:xfrm>
                <a:off x="6030292" y="2060848"/>
                <a:ext cx="2663773" cy="1440160"/>
              </a:xfrm>
              <a:prstGeom prst="round1Rect">
                <a:avLst/>
              </a:prstGeom>
              <a:solidFill>
                <a:srgbClr val="666666"/>
              </a:solidFill>
              <a:ln w="19050"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2800" dirty="0">
                    <a:latin typeface="NexusSansPro-Regular" panose="02010504030101020104" pitchFamily="50" charset="0"/>
                  </a:rPr>
                  <a:t>12</a:t>
                </a:r>
              </a:p>
              <a:p>
                <a:pPr algn="ctr"/>
                <a:r>
                  <a:rPr lang="de-DE" sz="2800" dirty="0">
                    <a:latin typeface="NexusSansPro-Regular" panose="02010504030101020104" pitchFamily="50" charset="0"/>
                  </a:rPr>
                  <a:t>Aktionen</a:t>
                </a:r>
              </a:p>
            </p:txBody>
          </p:sp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9556F3FE-0146-4808-9746-B3AB017DA5FF}"/>
                  </a:ext>
                </a:extLst>
              </p:cNvPr>
              <p:cNvSpPr/>
              <p:nvPr/>
            </p:nvSpPr>
            <p:spPr>
              <a:xfrm>
                <a:off x="3221980" y="2060848"/>
                <a:ext cx="2700040" cy="1440160"/>
              </a:xfrm>
              <a:prstGeom prst="rect">
                <a:avLst/>
              </a:prstGeom>
              <a:solidFill>
                <a:srgbClr val="666666"/>
              </a:solidFill>
              <a:ln w="19050"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2800" dirty="0">
                    <a:latin typeface="NexusSansPro-Regular" panose="02010504030101020104" pitchFamily="50" charset="0"/>
                  </a:rPr>
                  <a:t>diskrete Werte</a:t>
                </a:r>
              </a:p>
              <a:p>
                <a:pPr algn="ctr"/>
                <a:r>
                  <a:rPr lang="de-DE" sz="2800" dirty="0">
                    <a:latin typeface="NexusSansPro-Regular" panose="02010504030101020104" pitchFamily="50" charset="0"/>
                  </a:rPr>
                  <a:t>(++, +, o, -, --)</a:t>
                </a:r>
              </a:p>
            </p:txBody>
          </p:sp>
          <p:sp>
            <p:nvSpPr>
              <p:cNvPr id="12" name="Rechteck: eine Ecke abgerundet 11">
                <a:extLst>
                  <a:ext uri="{FF2B5EF4-FFF2-40B4-BE49-F238E27FC236}">
                    <a16:creationId xmlns:a16="http://schemas.microsoft.com/office/drawing/2014/main" id="{1C7F6178-42E9-4EFC-9B52-9B09031B4D2D}"/>
                  </a:ext>
                </a:extLst>
              </p:cNvPr>
              <p:cNvSpPr/>
              <p:nvPr/>
            </p:nvSpPr>
            <p:spPr>
              <a:xfrm flipH="1">
                <a:off x="521418" y="2065243"/>
                <a:ext cx="2592289" cy="1440160"/>
              </a:xfrm>
              <a:prstGeom prst="round1Rect">
                <a:avLst/>
              </a:prstGeom>
              <a:solidFill>
                <a:srgbClr val="666666"/>
              </a:solidFill>
              <a:ln w="19050"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>
                  <a:latin typeface="NexusSansPro-Regular" panose="02010504030101020104" pitchFamily="50" charset="0"/>
                </a:endParaRPr>
              </a:p>
            </p:txBody>
          </p:sp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E918C4EE-F456-4E2A-9B8C-D30976FE0899}"/>
                  </a:ext>
                </a:extLst>
              </p:cNvPr>
              <p:cNvSpPr txBox="1"/>
              <p:nvPr/>
            </p:nvSpPr>
            <p:spPr>
              <a:xfrm>
                <a:off x="1025474" y="2303874"/>
                <a:ext cx="158417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800" dirty="0">
                    <a:solidFill>
                      <a:schemeClr val="bg1"/>
                    </a:solidFill>
                    <a:latin typeface="NexusSansPro-Regular" panose="02010504030101020104" pitchFamily="50" charset="0"/>
                  </a:rPr>
                  <a:t>260</a:t>
                </a:r>
              </a:p>
              <a:p>
                <a:pPr algn="ctr"/>
                <a:r>
                  <a:rPr lang="de-DE" sz="2800" dirty="0">
                    <a:solidFill>
                      <a:schemeClr val="bg1"/>
                    </a:solidFill>
                    <a:latin typeface="NexusSansPro-Regular" panose="02010504030101020104" pitchFamily="50" charset="0"/>
                  </a:rPr>
                  <a:t>Städte</a:t>
                </a:r>
              </a:p>
            </p:txBody>
          </p:sp>
        </p:grpSp>
        <p:sp>
          <p:nvSpPr>
            <p:cNvPr id="3" name="Rechteck: abgerundete Ecken 2">
              <a:extLst>
                <a:ext uri="{FF2B5EF4-FFF2-40B4-BE49-F238E27FC236}">
                  <a16:creationId xmlns:a16="http://schemas.microsoft.com/office/drawing/2014/main" id="{B19D8E67-DDB8-4969-8755-58978FD34DCF}"/>
                </a:ext>
              </a:extLst>
            </p:cNvPr>
            <p:cNvSpPr/>
            <p:nvPr/>
          </p:nvSpPr>
          <p:spPr>
            <a:xfrm>
              <a:off x="490714" y="4797152"/>
              <a:ext cx="8162572" cy="966665"/>
            </a:xfrm>
            <a:prstGeom prst="round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800" dirty="0">
                  <a:latin typeface="NexusSansPro-Bold" panose="02010804060101020104" pitchFamily="50" charset="0"/>
                </a:rPr>
                <a:t>Machine Learning</a:t>
              </a:r>
            </a:p>
          </p:txBody>
        </p:sp>
        <p:sp>
          <p:nvSpPr>
            <p:cNvPr id="4" name="Pfeil: nach unten 3">
              <a:extLst>
                <a:ext uri="{FF2B5EF4-FFF2-40B4-BE49-F238E27FC236}">
                  <a16:creationId xmlns:a16="http://schemas.microsoft.com/office/drawing/2014/main" id="{D79C041D-765A-4E18-8538-BD778CFDA25F}"/>
                </a:ext>
              </a:extLst>
            </p:cNvPr>
            <p:cNvSpPr/>
            <p:nvPr/>
          </p:nvSpPr>
          <p:spPr>
            <a:xfrm>
              <a:off x="4319972" y="3870546"/>
              <a:ext cx="504056" cy="702686"/>
            </a:xfrm>
            <a:prstGeom prst="downArrow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57987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Ergebnis</a:t>
            </a:r>
          </a:p>
        </p:txBody>
      </p: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58480194-D2DA-4E60-8F67-3CC4AC592064}"/>
              </a:ext>
            </a:extLst>
          </p:cNvPr>
          <p:cNvGrpSpPr/>
          <p:nvPr/>
        </p:nvGrpSpPr>
        <p:grpSpPr>
          <a:xfrm>
            <a:off x="537658" y="1352245"/>
            <a:ext cx="8064897" cy="1663183"/>
            <a:chOff x="452058" y="952701"/>
            <a:chExt cx="8064897" cy="1663183"/>
          </a:xfrm>
        </p:grpSpPr>
        <p:sp>
          <p:nvSpPr>
            <p:cNvPr id="14" name="Rechteck: obere Ecken abgerundet 13">
              <a:extLst>
                <a:ext uri="{FF2B5EF4-FFF2-40B4-BE49-F238E27FC236}">
                  <a16:creationId xmlns:a16="http://schemas.microsoft.com/office/drawing/2014/main" id="{89CF4E88-3CC2-475E-9C4E-279BD3A8C4B8}"/>
                </a:ext>
              </a:extLst>
            </p:cNvPr>
            <p:cNvSpPr/>
            <p:nvPr/>
          </p:nvSpPr>
          <p:spPr>
            <a:xfrm rot="16200000">
              <a:off x="448559" y="956201"/>
              <a:ext cx="1663182" cy="1656184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de-DE" sz="2800" dirty="0">
                  <a:latin typeface="NexusSansPro-Bold" panose="02010804060101020104" pitchFamily="50" charset="0"/>
                </a:rPr>
                <a:t>Slow</a:t>
              </a:r>
              <a:endParaRPr lang="de-DE" dirty="0">
                <a:latin typeface="NexusSansPro-Bold" panose="02010804060101020104" pitchFamily="50" charset="0"/>
              </a:endParaRP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A285E038-2C88-4D70-9B15-4D980E2B6B95}"/>
                </a:ext>
              </a:extLst>
            </p:cNvPr>
            <p:cNvSpPr/>
            <p:nvPr/>
          </p:nvSpPr>
          <p:spPr>
            <a:xfrm>
              <a:off x="2180251" y="952701"/>
              <a:ext cx="1811897" cy="1663183"/>
            </a:xfrm>
            <a:prstGeom prst="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NexusSansPro-Regular" panose="02010504030101020104" pitchFamily="50" charset="0"/>
                </a:rPr>
                <a:t>Längste Inkubationszeit</a:t>
              </a:r>
            </a:p>
          </p:txBody>
        </p:sp>
        <p:sp>
          <p:nvSpPr>
            <p:cNvPr id="16" name="Rechteck: obere Ecken abgerundet 15">
              <a:extLst>
                <a:ext uri="{FF2B5EF4-FFF2-40B4-BE49-F238E27FC236}">
                  <a16:creationId xmlns:a16="http://schemas.microsoft.com/office/drawing/2014/main" id="{E661DC48-ABDE-4485-8D18-C423D8586C62}"/>
                </a:ext>
              </a:extLst>
            </p:cNvPr>
            <p:cNvSpPr/>
            <p:nvPr/>
          </p:nvSpPr>
          <p:spPr>
            <a:xfrm rot="5400000">
              <a:off x="6042027" y="-1025169"/>
              <a:ext cx="497058" cy="4452799"/>
            </a:xfrm>
            <a:prstGeom prst="round2SameRect">
              <a:avLst/>
            </a:prstGeom>
            <a:solidFill>
              <a:srgbClr val="FF993F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Kürzeste Spieldauer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7" name="Rechteck: obere Ecken abgerundet 16">
              <a:extLst>
                <a:ext uri="{FF2B5EF4-FFF2-40B4-BE49-F238E27FC236}">
                  <a16:creationId xmlns:a16="http://schemas.microsoft.com/office/drawing/2014/main" id="{1FAA7DA1-CE43-41C5-BA05-CAE91CAAC881}"/>
                </a:ext>
              </a:extLst>
            </p:cNvPr>
            <p:cNvSpPr/>
            <p:nvPr/>
          </p:nvSpPr>
          <p:spPr>
            <a:xfrm rot="5400000">
              <a:off x="6042027" y="-442107"/>
              <a:ext cx="497058" cy="4452799"/>
            </a:xfrm>
            <a:prstGeom prst="round2SameRect">
              <a:avLst/>
            </a:prstGeom>
            <a:solidFill>
              <a:srgbClr val="4D92C3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Unabhängig von Todesrate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8" name="Rechteck: obere Ecken abgerundet 17">
              <a:extLst>
                <a:ext uri="{FF2B5EF4-FFF2-40B4-BE49-F238E27FC236}">
                  <a16:creationId xmlns:a16="http://schemas.microsoft.com/office/drawing/2014/main" id="{FAF63C56-4CB0-4574-BE6E-A0E78CE13F2B}"/>
                </a:ext>
              </a:extLst>
            </p:cNvPr>
            <p:cNvSpPr/>
            <p:nvPr/>
          </p:nvSpPr>
          <p:spPr>
            <a:xfrm rot="5400000">
              <a:off x="6042026" y="140955"/>
              <a:ext cx="497058" cy="4452799"/>
            </a:xfrm>
            <a:prstGeom prst="round2SameRect">
              <a:avLst/>
            </a:prstGeom>
            <a:solidFill>
              <a:srgbClr val="4D92C3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Kostenintensiv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14086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Ergebnis</a:t>
            </a:r>
          </a:p>
        </p:txBody>
      </p: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58480194-D2DA-4E60-8F67-3CC4AC592064}"/>
              </a:ext>
            </a:extLst>
          </p:cNvPr>
          <p:cNvGrpSpPr/>
          <p:nvPr/>
        </p:nvGrpSpPr>
        <p:grpSpPr>
          <a:xfrm>
            <a:off x="537658" y="1352245"/>
            <a:ext cx="8068685" cy="2908347"/>
            <a:chOff x="452058" y="952701"/>
            <a:chExt cx="8068685" cy="2908347"/>
          </a:xfrm>
        </p:grpSpPr>
        <p:sp>
          <p:nvSpPr>
            <p:cNvPr id="10" name="Rechteck: obere Ecken abgerundet 9">
              <a:extLst>
                <a:ext uri="{FF2B5EF4-FFF2-40B4-BE49-F238E27FC236}">
                  <a16:creationId xmlns:a16="http://schemas.microsoft.com/office/drawing/2014/main" id="{8B80D709-F15E-4F23-9956-46A3C106DBDB}"/>
                </a:ext>
              </a:extLst>
            </p:cNvPr>
            <p:cNvSpPr/>
            <p:nvPr/>
          </p:nvSpPr>
          <p:spPr>
            <a:xfrm rot="16200000">
              <a:off x="743878" y="2492896"/>
              <a:ext cx="1080120" cy="1656184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de-DE" sz="2800" dirty="0">
                  <a:latin typeface="NexusSansPro-Bold" panose="02010804060101020104" pitchFamily="50" charset="0"/>
                </a:rPr>
                <a:t>Fast</a:t>
              </a:r>
              <a:endParaRPr lang="de-DE" dirty="0">
                <a:latin typeface="NexusSansPro-Bold" panose="02010804060101020104" pitchFamily="50" charset="0"/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3D7FA7AE-37B5-44A4-9A14-691F01CA94A5}"/>
                </a:ext>
              </a:extLst>
            </p:cNvPr>
            <p:cNvSpPr/>
            <p:nvPr/>
          </p:nvSpPr>
          <p:spPr>
            <a:xfrm>
              <a:off x="2184039" y="2780928"/>
              <a:ext cx="1811897" cy="1080120"/>
            </a:xfrm>
            <a:prstGeom prst="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NexusSansPro-Regular" panose="02010504030101020104" pitchFamily="50" charset="0"/>
                </a:rPr>
                <a:t>Kürzeste Inkubationszeit</a:t>
              </a:r>
            </a:p>
          </p:txBody>
        </p:sp>
        <p:sp>
          <p:nvSpPr>
            <p:cNvPr id="12" name="Rechteck: obere Ecken abgerundet 11">
              <a:extLst>
                <a:ext uri="{FF2B5EF4-FFF2-40B4-BE49-F238E27FC236}">
                  <a16:creationId xmlns:a16="http://schemas.microsoft.com/office/drawing/2014/main" id="{2A720AB9-653A-4500-A6B6-CAD2F9609B6F}"/>
                </a:ext>
              </a:extLst>
            </p:cNvPr>
            <p:cNvSpPr/>
            <p:nvPr/>
          </p:nvSpPr>
          <p:spPr>
            <a:xfrm rot="5400000">
              <a:off x="6045815" y="803057"/>
              <a:ext cx="497058" cy="4452799"/>
            </a:xfrm>
            <a:prstGeom prst="round2SameRect">
              <a:avLst/>
            </a:prstGeom>
            <a:solidFill>
              <a:srgbClr val="FF993F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Quarantäne schnell beendet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3" name="Rechteck: obere Ecken abgerundet 12">
              <a:extLst>
                <a:ext uri="{FF2B5EF4-FFF2-40B4-BE49-F238E27FC236}">
                  <a16:creationId xmlns:a16="http://schemas.microsoft.com/office/drawing/2014/main" id="{6DA6DA8C-0720-44E5-86D5-E4F726B30897}"/>
                </a:ext>
              </a:extLst>
            </p:cNvPr>
            <p:cNvSpPr/>
            <p:nvPr/>
          </p:nvSpPr>
          <p:spPr>
            <a:xfrm rot="5400000">
              <a:off x="6045815" y="1386119"/>
              <a:ext cx="497058" cy="4452799"/>
            </a:xfrm>
            <a:prstGeom prst="round2SameRect">
              <a:avLst/>
            </a:prstGeom>
            <a:solidFill>
              <a:srgbClr val="4D92C3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Unabhängig von Todesrate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4" name="Rechteck: obere Ecken abgerundet 13">
              <a:extLst>
                <a:ext uri="{FF2B5EF4-FFF2-40B4-BE49-F238E27FC236}">
                  <a16:creationId xmlns:a16="http://schemas.microsoft.com/office/drawing/2014/main" id="{89CF4E88-3CC2-475E-9C4E-279BD3A8C4B8}"/>
                </a:ext>
              </a:extLst>
            </p:cNvPr>
            <p:cNvSpPr/>
            <p:nvPr/>
          </p:nvSpPr>
          <p:spPr>
            <a:xfrm rot="16200000">
              <a:off x="448559" y="956201"/>
              <a:ext cx="1663182" cy="1656184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de-DE" sz="2800" dirty="0">
                  <a:latin typeface="NexusSansPro-Bold" panose="02010804060101020104" pitchFamily="50" charset="0"/>
                </a:rPr>
                <a:t>Slow</a:t>
              </a:r>
              <a:endParaRPr lang="de-DE" dirty="0">
                <a:latin typeface="NexusSansPro-Bold" panose="02010804060101020104" pitchFamily="50" charset="0"/>
              </a:endParaRP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A285E038-2C88-4D70-9B15-4D980E2B6B95}"/>
                </a:ext>
              </a:extLst>
            </p:cNvPr>
            <p:cNvSpPr/>
            <p:nvPr/>
          </p:nvSpPr>
          <p:spPr>
            <a:xfrm>
              <a:off x="2180251" y="952701"/>
              <a:ext cx="1811897" cy="1663183"/>
            </a:xfrm>
            <a:prstGeom prst="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NexusSansPro-Regular" panose="02010504030101020104" pitchFamily="50" charset="0"/>
                </a:rPr>
                <a:t>Längste Inkubationszeit</a:t>
              </a:r>
            </a:p>
          </p:txBody>
        </p:sp>
        <p:sp>
          <p:nvSpPr>
            <p:cNvPr id="16" name="Rechteck: obere Ecken abgerundet 15">
              <a:extLst>
                <a:ext uri="{FF2B5EF4-FFF2-40B4-BE49-F238E27FC236}">
                  <a16:creationId xmlns:a16="http://schemas.microsoft.com/office/drawing/2014/main" id="{E661DC48-ABDE-4485-8D18-C423D8586C62}"/>
                </a:ext>
              </a:extLst>
            </p:cNvPr>
            <p:cNvSpPr/>
            <p:nvPr/>
          </p:nvSpPr>
          <p:spPr>
            <a:xfrm rot="5400000">
              <a:off x="6042027" y="-1025169"/>
              <a:ext cx="497058" cy="4452799"/>
            </a:xfrm>
            <a:prstGeom prst="round2SameRect">
              <a:avLst/>
            </a:prstGeom>
            <a:solidFill>
              <a:srgbClr val="FF993F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Kürzeste Spieldauer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7" name="Rechteck: obere Ecken abgerundet 16">
              <a:extLst>
                <a:ext uri="{FF2B5EF4-FFF2-40B4-BE49-F238E27FC236}">
                  <a16:creationId xmlns:a16="http://schemas.microsoft.com/office/drawing/2014/main" id="{1FAA7DA1-CE43-41C5-BA05-CAE91CAAC881}"/>
                </a:ext>
              </a:extLst>
            </p:cNvPr>
            <p:cNvSpPr/>
            <p:nvPr/>
          </p:nvSpPr>
          <p:spPr>
            <a:xfrm rot="5400000">
              <a:off x="6042027" y="-442107"/>
              <a:ext cx="497058" cy="4452799"/>
            </a:xfrm>
            <a:prstGeom prst="round2SameRect">
              <a:avLst/>
            </a:prstGeom>
            <a:solidFill>
              <a:srgbClr val="4D92C3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Unabhängig von Todesrate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8" name="Rechteck: obere Ecken abgerundet 17">
              <a:extLst>
                <a:ext uri="{FF2B5EF4-FFF2-40B4-BE49-F238E27FC236}">
                  <a16:creationId xmlns:a16="http://schemas.microsoft.com/office/drawing/2014/main" id="{FAF63C56-4CB0-4574-BE6E-A0E78CE13F2B}"/>
                </a:ext>
              </a:extLst>
            </p:cNvPr>
            <p:cNvSpPr/>
            <p:nvPr/>
          </p:nvSpPr>
          <p:spPr>
            <a:xfrm rot="5400000">
              <a:off x="6042026" y="140955"/>
              <a:ext cx="497058" cy="4452799"/>
            </a:xfrm>
            <a:prstGeom prst="round2SameRect">
              <a:avLst/>
            </a:prstGeom>
            <a:solidFill>
              <a:srgbClr val="4D92C3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Kostenintensiv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29464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Ergebnis</a:t>
            </a:r>
          </a:p>
        </p:txBody>
      </p: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58480194-D2DA-4E60-8F67-3CC4AC592064}"/>
              </a:ext>
            </a:extLst>
          </p:cNvPr>
          <p:cNvGrpSpPr/>
          <p:nvPr/>
        </p:nvGrpSpPr>
        <p:grpSpPr>
          <a:xfrm>
            <a:off x="537658" y="1352245"/>
            <a:ext cx="8068685" cy="4153510"/>
            <a:chOff x="452058" y="952701"/>
            <a:chExt cx="8068685" cy="4153510"/>
          </a:xfrm>
        </p:grpSpPr>
        <p:sp>
          <p:nvSpPr>
            <p:cNvPr id="6" name="Rechteck: obere Ecken abgerundet 5">
              <a:extLst>
                <a:ext uri="{FF2B5EF4-FFF2-40B4-BE49-F238E27FC236}">
                  <a16:creationId xmlns:a16="http://schemas.microsoft.com/office/drawing/2014/main" id="{4B2C2897-BBC3-4C1A-A1AA-84AA319E0BAD}"/>
                </a:ext>
              </a:extLst>
            </p:cNvPr>
            <p:cNvSpPr/>
            <p:nvPr/>
          </p:nvSpPr>
          <p:spPr>
            <a:xfrm rot="16200000">
              <a:off x="740090" y="3738059"/>
              <a:ext cx="1080120" cy="1656184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de-DE" sz="2800" dirty="0" err="1">
                  <a:latin typeface="NexusSansPro-Bold" panose="02010804060101020104" pitchFamily="50" charset="0"/>
                </a:rPr>
                <a:t>Deadly</a:t>
              </a:r>
              <a:endParaRPr lang="de-DE" dirty="0">
                <a:latin typeface="NexusSansPro-Bold" panose="02010804060101020104" pitchFamily="50" charset="0"/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C2A08AE1-C451-4AFB-9B56-715D46E6F449}"/>
                </a:ext>
              </a:extLst>
            </p:cNvPr>
            <p:cNvSpPr/>
            <p:nvPr/>
          </p:nvSpPr>
          <p:spPr>
            <a:xfrm>
              <a:off x="2180251" y="4026091"/>
              <a:ext cx="1811897" cy="1080120"/>
            </a:xfrm>
            <a:prstGeom prst="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NexusSansPro-Regular" panose="02010504030101020104" pitchFamily="50" charset="0"/>
                </a:rPr>
                <a:t>Tödlichstes</a:t>
              </a:r>
            </a:p>
            <a:p>
              <a:pPr algn="ctr"/>
              <a:r>
                <a:rPr lang="de-DE" dirty="0">
                  <a:latin typeface="NexusSansPro-Regular" panose="02010504030101020104" pitchFamily="50" charset="0"/>
                </a:rPr>
                <a:t>Pathogen</a:t>
              </a:r>
            </a:p>
          </p:txBody>
        </p:sp>
        <p:sp>
          <p:nvSpPr>
            <p:cNvPr id="8" name="Rechteck: obere Ecken abgerundet 7">
              <a:extLst>
                <a:ext uri="{FF2B5EF4-FFF2-40B4-BE49-F238E27FC236}">
                  <a16:creationId xmlns:a16="http://schemas.microsoft.com/office/drawing/2014/main" id="{BBADE7CA-9606-4F4C-9C01-C56CE7FD093A}"/>
                </a:ext>
              </a:extLst>
            </p:cNvPr>
            <p:cNvSpPr/>
            <p:nvPr/>
          </p:nvSpPr>
          <p:spPr>
            <a:xfrm rot="5400000">
              <a:off x="6042027" y="2048220"/>
              <a:ext cx="497058" cy="4452799"/>
            </a:xfrm>
            <a:prstGeom prst="round2SameRect">
              <a:avLst/>
            </a:prstGeom>
            <a:solidFill>
              <a:srgbClr val="FF993F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Hohe Gewinnrate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9" name="Rechteck: obere Ecken abgerundet 8">
              <a:extLst>
                <a:ext uri="{FF2B5EF4-FFF2-40B4-BE49-F238E27FC236}">
                  <a16:creationId xmlns:a16="http://schemas.microsoft.com/office/drawing/2014/main" id="{41A1D3A7-D85B-47E7-9D04-46EA7ADB9E26}"/>
                </a:ext>
              </a:extLst>
            </p:cNvPr>
            <p:cNvSpPr/>
            <p:nvPr/>
          </p:nvSpPr>
          <p:spPr>
            <a:xfrm rot="5400000">
              <a:off x="6042027" y="2631282"/>
              <a:ext cx="497058" cy="4452799"/>
            </a:xfrm>
            <a:prstGeom prst="round2SameRect">
              <a:avLst/>
            </a:prstGeom>
            <a:solidFill>
              <a:srgbClr val="4D92C3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Eher langsam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0" name="Rechteck: obere Ecken abgerundet 9">
              <a:extLst>
                <a:ext uri="{FF2B5EF4-FFF2-40B4-BE49-F238E27FC236}">
                  <a16:creationId xmlns:a16="http://schemas.microsoft.com/office/drawing/2014/main" id="{8B80D709-F15E-4F23-9956-46A3C106DBDB}"/>
                </a:ext>
              </a:extLst>
            </p:cNvPr>
            <p:cNvSpPr/>
            <p:nvPr/>
          </p:nvSpPr>
          <p:spPr>
            <a:xfrm rot="16200000">
              <a:off x="743878" y="2492896"/>
              <a:ext cx="1080120" cy="1656184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de-DE" sz="2800" dirty="0">
                  <a:latin typeface="NexusSansPro-Bold" panose="02010804060101020104" pitchFamily="50" charset="0"/>
                </a:rPr>
                <a:t>Fast</a:t>
              </a:r>
              <a:endParaRPr lang="de-DE" dirty="0">
                <a:latin typeface="NexusSansPro-Bold" panose="02010804060101020104" pitchFamily="50" charset="0"/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3D7FA7AE-37B5-44A4-9A14-691F01CA94A5}"/>
                </a:ext>
              </a:extLst>
            </p:cNvPr>
            <p:cNvSpPr/>
            <p:nvPr/>
          </p:nvSpPr>
          <p:spPr>
            <a:xfrm>
              <a:off x="2184039" y="2780928"/>
              <a:ext cx="1811897" cy="1080120"/>
            </a:xfrm>
            <a:prstGeom prst="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NexusSansPro-Regular" panose="02010504030101020104" pitchFamily="50" charset="0"/>
                </a:rPr>
                <a:t>Kürzeste Inkubationszeit</a:t>
              </a:r>
            </a:p>
          </p:txBody>
        </p:sp>
        <p:sp>
          <p:nvSpPr>
            <p:cNvPr id="12" name="Rechteck: obere Ecken abgerundet 11">
              <a:extLst>
                <a:ext uri="{FF2B5EF4-FFF2-40B4-BE49-F238E27FC236}">
                  <a16:creationId xmlns:a16="http://schemas.microsoft.com/office/drawing/2014/main" id="{2A720AB9-653A-4500-A6B6-CAD2F9609B6F}"/>
                </a:ext>
              </a:extLst>
            </p:cNvPr>
            <p:cNvSpPr/>
            <p:nvPr/>
          </p:nvSpPr>
          <p:spPr>
            <a:xfrm rot="5400000">
              <a:off x="6045815" y="803057"/>
              <a:ext cx="497058" cy="4452799"/>
            </a:xfrm>
            <a:prstGeom prst="round2SameRect">
              <a:avLst/>
            </a:prstGeom>
            <a:solidFill>
              <a:srgbClr val="FF993F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Quarantäne schnell beendet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3" name="Rechteck: obere Ecken abgerundet 12">
              <a:extLst>
                <a:ext uri="{FF2B5EF4-FFF2-40B4-BE49-F238E27FC236}">
                  <a16:creationId xmlns:a16="http://schemas.microsoft.com/office/drawing/2014/main" id="{6DA6DA8C-0720-44E5-86D5-E4F726B30897}"/>
                </a:ext>
              </a:extLst>
            </p:cNvPr>
            <p:cNvSpPr/>
            <p:nvPr/>
          </p:nvSpPr>
          <p:spPr>
            <a:xfrm rot="5400000">
              <a:off x="6045815" y="1386119"/>
              <a:ext cx="497058" cy="4452799"/>
            </a:xfrm>
            <a:prstGeom prst="round2SameRect">
              <a:avLst/>
            </a:prstGeom>
            <a:solidFill>
              <a:srgbClr val="4D92C3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Unabhängig von Todesrate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4" name="Rechteck: obere Ecken abgerundet 13">
              <a:extLst>
                <a:ext uri="{FF2B5EF4-FFF2-40B4-BE49-F238E27FC236}">
                  <a16:creationId xmlns:a16="http://schemas.microsoft.com/office/drawing/2014/main" id="{89CF4E88-3CC2-475E-9C4E-279BD3A8C4B8}"/>
                </a:ext>
              </a:extLst>
            </p:cNvPr>
            <p:cNvSpPr/>
            <p:nvPr/>
          </p:nvSpPr>
          <p:spPr>
            <a:xfrm rot="16200000">
              <a:off x="448559" y="956201"/>
              <a:ext cx="1663182" cy="1656184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de-DE" sz="2800" dirty="0">
                  <a:latin typeface="NexusSansPro-Bold" panose="02010804060101020104" pitchFamily="50" charset="0"/>
                </a:rPr>
                <a:t>Slow</a:t>
              </a:r>
              <a:endParaRPr lang="de-DE" dirty="0">
                <a:latin typeface="NexusSansPro-Bold" panose="02010804060101020104" pitchFamily="50" charset="0"/>
              </a:endParaRP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A285E038-2C88-4D70-9B15-4D980E2B6B95}"/>
                </a:ext>
              </a:extLst>
            </p:cNvPr>
            <p:cNvSpPr/>
            <p:nvPr/>
          </p:nvSpPr>
          <p:spPr>
            <a:xfrm>
              <a:off x="2180251" y="952701"/>
              <a:ext cx="1811897" cy="1663183"/>
            </a:xfrm>
            <a:prstGeom prst="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>
                  <a:latin typeface="NexusSansPro-Regular" panose="02010504030101020104" pitchFamily="50" charset="0"/>
                </a:rPr>
                <a:t>Längste Inkubationszeit</a:t>
              </a:r>
            </a:p>
          </p:txBody>
        </p:sp>
        <p:sp>
          <p:nvSpPr>
            <p:cNvPr id="16" name="Rechteck: obere Ecken abgerundet 15">
              <a:extLst>
                <a:ext uri="{FF2B5EF4-FFF2-40B4-BE49-F238E27FC236}">
                  <a16:creationId xmlns:a16="http://schemas.microsoft.com/office/drawing/2014/main" id="{E661DC48-ABDE-4485-8D18-C423D8586C62}"/>
                </a:ext>
              </a:extLst>
            </p:cNvPr>
            <p:cNvSpPr/>
            <p:nvPr/>
          </p:nvSpPr>
          <p:spPr>
            <a:xfrm rot="5400000">
              <a:off x="6042027" y="-1025169"/>
              <a:ext cx="497058" cy="4452799"/>
            </a:xfrm>
            <a:prstGeom prst="round2SameRect">
              <a:avLst/>
            </a:prstGeom>
            <a:solidFill>
              <a:srgbClr val="FF993F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Kürzeste Spieldauer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7" name="Rechteck: obere Ecken abgerundet 16">
              <a:extLst>
                <a:ext uri="{FF2B5EF4-FFF2-40B4-BE49-F238E27FC236}">
                  <a16:creationId xmlns:a16="http://schemas.microsoft.com/office/drawing/2014/main" id="{1FAA7DA1-CE43-41C5-BA05-CAE91CAAC881}"/>
                </a:ext>
              </a:extLst>
            </p:cNvPr>
            <p:cNvSpPr/>
            <p:nvPr/>
          </p:nvSpPr>
          <p:spPr>
            <a:xfrm rot="5400000">
              <a:off x="6042027" y="-442107"/>
              <a:ext cx="497058" cy="4452799"/>
            </a:xfrm>
            <a:prstGeom prst="round2SameRect">
              <a:avLst/>
            </a:prstGeom>
            <a:solidFill>
              <a:srgbClr val="4D92C3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Unabhängig von Todesrate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8" name="Rechteck: obere Ecken abgerundet 17">
              <a:extLst>
                <a:ext uri="{FF2B5EF4-FFF2-40B4-BE49-F238E27FC236}">
                  <a16:creationId xmlns:a16="http://schemas.microsoft.com/office/drawing/2014/main" id="{FAF63C56-4CB0-4574-BE6E-A0E78CE13F2B}"/>
                </a:ext>
              </a:extLst>
            </p:cNvPr>
            <p:cNvSpPr/>
            <p:nvPr/>
          </p:nvSpPr>
          <p:spPr>
            <a:xfrm rot="5400000">
              <a:off x="6042026" y="140955"/>
              <a:ext cx="497058" cy="4452799"/>
            </a:xfrm>
            <a:prstGeom prst="round2SameRect">
              <a:avLst/>
            </a:prstGeom>
            <a:solidFill>
              <a:srgbClr val="4D92C3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r>
                <a:rPr lang="de-DE" sz="2400" dirty="0">
                  <a:latin typeface="NexusSansPro-Regular" panose="02010504030101020104" pitchFamily="50" charset="0"/>
                </a:rPr>
                <a:t>Kostenintensiv</a:t>
              </a:r>
              <a:endParaRPr lang="de-DE" sz="1600" dirty="0">
                <a:latin typeface="NexusSansPro-Regular" panose="02010504030101020104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93187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Bewertung der Lösung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53BD1EA-152E-457F-8E00-519557BB56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31800" y="1416050"/>
            <a:ext cx="8375650" cy="4187825"/>
          </a:xfr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E6E1C2D-DF0D-4286-9CD6-F89B55AEE8D9}"/>
              </a:ext>
            </a:extLst>
          </p:cNvPr>
          <p:cNvSpPr txBox="1"/>
          <p:nvPr/>
        </p:nvSpPr>
        <p:spPr>
          <a:xfrm>
            <a:off x="7956376" y="5733256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 = 4096</a:t>
            </a: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FD7EE129-043E-4A2E-AD9D-1DC3BC2340F2}"/>
              </a:ext>
            </a:extLst>
          </p:cNvPr>
          <p:cNvCxnSpPr>
            <a:cxnSpLocks/>
          </p:cNvCxnSpPr>
          <p:nvPr/>
        </p:nvCxnSpPr>
        <p:spPr>
          <a:xfrm>
            <a:off x="3775150" y="2708920"/>
            <a:ext cx="0" cy="2376264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51FA7EA-361F-4F64-B3EA-F0C401FCB2CD}"/>
              </a:ext>
            </a:extLst>
          </p:cNvPr>
          <p:cNvCxnSpPr>
            <a:cxnSpLocks/>
          </p:cNvCxnSpPr>
          <p:nvPr/>
        </p:nvCxnSpPr>
        <p:spPr>
          <a:xfrm>
            <a:off x="1775593" y="2437555"/>
            <a:ext cx="0" cy="2664296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823E188D-7A61-4660-9872-9EACA82A7DF9}"/>
              </a:ext>
            </a:extLst>
          </p:cNvPr>
          <p:cNvCxnSpPr>
            <a:cxnSpLocks/>
          </p:cNvCxnSpPr>
          <p:nvPr/>
        </p:nvCxnSpPr>
        <p:spPr>
          <a:xfrm>
            <a:off x="5769945" y="3140968"/>
            <a:ext cx="0" cy="1944216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FAE1A642-3C68-45E4-A5C7-FD1E650AD272}"/>
              </a:ext>
            </a:extLst>
          </p:cNvPr>
          <p:cNvCxnSpPr>
            <a:cxnSpLocks/>
          </p:cNvCxnSpPr>
          <p:nvPr/>
        </p:nvCxnSpPr>
        <p:spPr>
          <a:xfrm>
            <a:off x="7766543" y="2852936"/>
            <a:ext cx="0" cy="2232248"/>
          </a:xfrm>
          <a:prstGeom prst="line">
            <a:avLst/>
          </a:prstGeom>
          <a:ln w="952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38476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Bewertung der Lösung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555F5B9-FFF3-470B-BCBA-37A2B03311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0650" y="1179512"/>
            <a:ext cx="4498975" cy="4498975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930F140-B7D4-4C21-AE99-B9CA0C61B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327066" y="851609"/>
            <a:ext cx="4357502" cy="5229004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C5326CFA-1CF4-40DF-82C2-853778A59503}"/>
              </a:ext>
            </a:extLst>
          </p:cNvPr>
          <p:cNvSpPr txBox="1"/>
          <p:nvPr/>
        </p:nvSpPr>
        <p:spPr>
          <a:xfrm>
            <a:off x="7956376" y="5733256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 = 4096</a:t>
            </a:r>
          </a:p>
        </p:txBody>
      </p:sp>
    </p:spTree>
    <p:extLst>
      <p:ext uri="{BB962C8B-B14F-4D97-AF65-F5344CB8AC3E}">
        <p14:creationId xmlns:p14="http://schemas.microsoft.com/office/powerpoint/2010/main" val="17327062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Zusammenfassung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17B1EE63-319C-4155-92FC-C7222908B7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2443902"/>
              </p:ext>
            </p:extLst>
          </p:nvPr>
        </p:nvGraphicFramePr>
        <p:xfrm>
          <a:off x="1115616" y="1124744"/>
          <a:ext cx="6912768" cy="4608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458426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Bildnachweis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NexusSansPro-Regular" panose="02010504030101020104" pitchFamily="50" charset="0"/>
              </a:rPr>
              <a:t>Virus Sprites @ Nintendo</a:t>
            </a:r>
          </a:p>
          <a:p>
            <a:r>
              <a:rPr lang="de-DE" dirty="0">
                <a:latin typeface="NexusSansPro-Regular" panose="02010504030101020104" pitchFamily="50" charset="0"/>
              </a:rPr>
              <a:t>City Icon @ </a:t>
            </a:r>
            <a:r>
              <a:rPr lang="de-DE" dirty="0" err="1">
                <a:latin typeface="NexusSansPro-Regular" panose="02010504030101020104" pitchFamily="50" charset="0"/>
              </a:rPr>
              <a:t>Smashicons</a:t>
            </a:r>
            <a:r>
              <a:rPr lang="de-DE" dirty="0">
                <a:latin typeface="NexusSansPro-Regular" panose="02010504030101020104" pitchFamily="50" charset="0"/>
              </a:rPr>
              <a:t>, flaticon.com</a:t>
            </a:r>
          </a:p>
          <a:p>
            <a:r>
              <a:rPr lang="de-DE" dirty="0">
                <a:latin typeface="NexusSansPro-Regular" panose="02010504030101020104" pitchFamily="50" charset="0"/>
              </a:rPr>
              <a:t>Bird Cage Icon @ James </a:t>
            </a:r>
            <a:r>
              <a:rPr lang="de-DE" dirty="0" err="1">
                <a:latin typeface="NexusSansPro-Regular" panose="02010504030101020104" pitchFamily="50" charset="0"/>
              </a:rPr>
              <a:t>Keuning</a:t>
            </a:r>
            <a:r>
              <a:rPr lang="de-DE" dirty="0">
                <a:latin typeface="NexusSansPro-Regular" panose="02010504030101020104" pitchFamily="50" charset="0"/>
              </a:rPr>
              <a:t>, thenounproject.com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Venn Diagramm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B28CDA9-1A66-45C8-81D8-E32825E7975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71700" y="908720"/>
            <a:ext cx="5400600" cy="54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1532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3CF09B-1C15-49A7-A0F8-49A821847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Formel für das tödlichste Pathogen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05AA651-8CF4-4A4E-989B-BFE79F024C4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31800" y="1179000"/>
                <a:ext cx="8375650" cy="4500000"/>
              </a:xfrm>
            </p:spPr>
            <p:txBody>
              <a:bodyPr anchor="ctr"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sz="2800" b="0" i="0" smtClean="0">
                          <a:latin typeface="Cambria Math" panose="02040503050406030204" pitchFamily="18" charset="0"/>
                        </a:rPr>
                        <m:t>Gef</m:t>
                      </m:r>
                      <m:r>
                        <a:rPr lang="de-DE" sz="2800" b="0" i="0" smtClean="0">
                          <a:latin typeface="Cambria Math" panose="02040503050406030204" pitchFamily="18" charset="0"/>
                        </a:rPr>
                        <m:t>ä</m:t>
                      </m:r>
                      <m:r>
                        <m:rPr>
                          <m:sty m:val="p"/>
                        </m:rPr>
                        <a:rPr lang="de-DE" sz="2800" b="0" i="0" smtClean="0">
                          <a:latin typeface="Cambria Math" panose="02040503050406030204" pitchFamily="18" charset="0"/>
                        </a:rPr>
                        <m:t>hrlichkeit</m:t>
                      </m:r>
                      <m:r>
                        <a:rPr lang="de-DE" sz="28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DE" sz="2800" b="0" i="0" smtClean="0">
                          <a:latin typeface="Cambria Math" panose="02040503050406030204" pitchFamily="18" charset="0"/>
                        </a:rPr>
                        <m:t>Letalit</m:t>
                      </m:r>
                      <m:r>
                        <a:rPr lang="de-DE" sz="2800" b="0" i="0" smtClean="0">
                          <a:latin typeface="Cambria Math" panose="02040503050406030204" pitchFamily="18" charset="0"/>
                        </a:rPr>
                        <m:t>ä</m:t>
                      </m:r>
                      <m:r>
                        <m:rPr>
                          <m:sty m:val="p"/>
                        </m:rPr>
                        <a:rPr lang="de-DE" sz="2800" b="0" i="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de-DE" sz="2800" b="0" i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de-DE" sz="2800" b="0" i="0" smtClean="0">
                          <a:latin typeface="Cambria Math" panose="02040503050406030204" pitchFamily="18" charset="0"/>
                        </a:rPr>
                        <m:t>Mobilit</m:t>
                      </m:r>
                      <m:r>
                        <a:rPr lang="de-DE" sz="2800" b="0" i="0" smtClean="0">
                          <a:latin typeface="Cambria Math" panose="02040503050406030204" pitchFamily="18" charset="0"/>
                        </a:rPr>
                        <m:t>ä</m:t>
                      </m:r>
                      <m:r>
                        <m:rPr>
                          <m:sty m:val="p"/>
                        </m:rPr>
                        <a:rPr lang="de-DE" sz="2800" b="0" i="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de-DE" sz="2800" b="0" i="0" smtClean="0"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de-DE" sz="2800" b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de-DE" sz="2800" b="0" i="0" smtClean="0">
                              <a:latin typeface="Cambria Math" panose="02040503050406030204" pitchFamily="18" charset="0"/>
                            </a:rPr>
                            <m:t>Dauer</m:t>
                          </m:r>
                        </m:num>
                        <m:den>
                          <m:r>
                            <a:rPr lang="de-DE" sz="2800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de-DE" sz="2800" dirty="0">
                  <a:latin typeface="NexusSansPro-Regular" panose="02010504030101020104" pitchFamily="50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05AA651-8CF4-4A4E-989B-BFE79F024C4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31800" y="1179000"/>
                <a:ext cx="8375650" cy="450000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85241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C19E02-2E21-457A-8E89-F178FC619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Aktivitätsdiagramm </a:t>
            </a:r>
            <a:r>
              <a:rPr lang="de-DE" dirty="0" err="1">
                <a:latin typeface="NexusSansPro-Bold" panose="02010804060101020104" pitchFamily="50" charset="0"/>
              </a:rPr>
              <a:t>Deadly</a:t>
            </a:r>
            <a:endParaRPr lang="de-DE" dirty="0">
              <a:latin typeface="NexusSansPro-Bold" panose="02010804060101020104" pitchFamily="50" charset="0"/>
            </a:endParaRPr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AD6EE9A9-F3BA-4D8A-B59A-12DAC5100E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9856078"/>
              </p:ext>
            </p:extLst>
          </p:nvPr>
        </p:nvGraphicFramePr>
        <p:xfrm>
          <a:off x="2583545" y="1048063"/>
          <a:ext cx="3976910" cy="4761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Acrobat Document" r:id="rId3" imgW="7238821" imgH="8667614" progId="AcroExch.Document.DC">
                  <p:embed/>
                </p:oleObj>
              </mc:Choice>
              <mc:Fallback>
                <p:oleObj name="Acrobat Document" r:id="rId3" imgW="7238821" imgH="8667614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3545" y="1048063"/>
                        <a:ext cx="3976910" cy="4761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8535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630042E1-ED9E-4BBD-BF2D-2379CB18C56B}"/>
              </a:ext>
            </a:extLst>
          </p:cNvPr>
          <p:cNvGrpSpPr/>
          <p:nvPr/>
        </p:nvGrpSpPr>
        <p:grpSpPr>
          <a:xfrm rot="10800000">
            <a:off x="493078" y="1109463"/>
            <a:ext cx="8182724" cy="2520280"/>
            <a:chOff x="511342" y="2060848"/>
            <a:chExt cx="8182724" cy="2520280"/>
          </a:xfrm>
        </p:grpSpPr>
        <p:sp>
          <p:nvSpPr>
            <p:cNvPr id="16" name="Rechteck: obere Ecken abgerundet 15">
              <a:extLst>
                <a:ext uri="{FF2B5EF4-FFF2-40B4-BE49-F238E27FC236}">
                  <a16:creationId xmlns:a16="http://schemas.microsoft.com/office/drawing/2014/main" id="{65FC0896-43B9-4974-88E8-F28F91E6FF0D}"/>
                </a:ext>
              </a:extLst>
            </p:cNvPr>
            <p:cNvSpPr/>
            <p:nvPr/>
          </p:nvSpPr>
          <p:spPr>
            <a:xfrm flipV="1">
              <a:off x="521418" y="3610068"/>
              <a:ext cx="8172648" cy="971060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none"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8B81C5C0-048D-4BE7-8B69-D5875CA502B4}"/>
                </a:ext>
              </a:extLst>
            </p:cNvPr>
            <p:cNvSpPr txBox="1"/>
            <p:nvPr/>
          </p:nvSpPr>
          <p:spPr>
            <a:xfrm rot="10800000">
              <a:off x="511342" y="3833988"/>
              <a:ext cx="81726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chemeClr val="bg1"/>
                  </a:solidFill>
                  <a:latin typeface="NexusSansPro-Bold" panose="02010804060101020104" pitchFamily="50" charset="0"/>
                </a:rPr>
                <a:t>Herausforderungen</a:t>
              </a:r>
            </a:p>
          </p:txBody>
        </p:sp>
        <p:sp>
          <p:nvSpPr>
            <p:cNvPr id="18" name="Rechteck: eine Ecke abgerundet 17">
              <a:extLst>
                <a:ext uri="{FF2B5EF4-FFF2-40B4-BE49-F238E27FC236}">
                  <a16:creationId xmlns:a16="http://schemas.microsoft.com/office/drawing/2014/main" id="{59E07283-1671-4EF7-8ACE-245BE272D441}"/>
                </a:ext>
              </a:extLst>
            </p:cNvPr>
            <p:cNvSpPr/>
            <p:nvPr/>
          </p:nvSpPr>
          <p:spPr>
            <a:xfrm>
              <a:off x="6030292" y="2060848"/>
              <a:ext cx="2663773" cy="1440160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11DB12EE-7858-4E8B-9B66-B705E990D791}"/>
                </a:ext>
              </a:extLst>
            </p:cNvPr>
            <p:cNvSpPr/>
            <p:nvPr/>
          </p:nvSpPr>
          <p:spPr>
            <a:xfrm rot="10800000">
              <a:off x="3221980" y="2060848"/>
              <a:ext cx="2700040" cy="1440160"/>
            </a:xfrm>
            <a:prstGeom prst="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de-DE" sz="3600" b="1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∞</a:t>
              </a:r>
              <a:endParaRPr lang="de-DE" sz="2600" b="1" dirty="0">
                <a:solidFill>
                  <a:schemeClr val="bg1"/>
                </a:solidFill>
                <a:latin typeface="NexusSansPro-Regular" panose="02010504030101020104" pitchFamily="50" charset="0"/>
              </a:endParaRPr>
            </a:p>
            <a:p>
              <a:pPr algn="ctr"/>
              <a:r>
                <a:rPr lang="de-DE" sz="24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Events &amp; Aktionen möglich</a:t>
              </a:r>
            </a:p>
            <a:p>
              <a:pPr algn="ctr"/>
              <a:endParaRPr lang="de-DE" sz="24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20" name="Rechteck: eine Ecke abgerundet 19">
              <a:extLst>
                <a:ext uri="{FF2B5EF4-FFF2-40B4-BE49-F238E27FC236}">
                  <a16:creationId xmlns:a16="http://schemas.microsoft.com/office/drawing/2014/main" id="{D5E0A889-9CA4-4AE8-B678-7E697A4682E0}"/>
                </a:ext>
              </a:extLst>
            </p:cNvPr>
            <p:cNvSpPr/>
            <p:nvPr/>
          </p:nvSpPr>
          <p:spPr>
            <a:xfrm flipH="1">
              <a:off x="521418" y="2065243"/>
              <a:ext cx="2592289" cy="1440160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D4D84F49-5F5E-4A48-8F4B-B2C7536533E4}"/>
                </a:ext>
              </a:extLst>
            </p:cNvPr>
            <p:cNvSpPr txBox="1"/>
            <p:nvPr/>
          </p:nvSpPr>
          <p:spPr>
            <a:xfrm rot="10800000">
              <a:off x="521420" y="2470064"/>
              <a:ext cx="259228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600" b="1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680 000</a:t>
              </a:r>
            </a:p>
            <a:p>
              <a:pPr algn="ctr"/>
              <a:r>
                <a:rPr lang="de-DE" sz="24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Ausgabeneuronen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B0E701A7-80D3-49F2-B0E2-C4C4943FC753}"/>
                </a:ext>
              </a:extLst>
            </p:cNvPr>
            <p:cNvSpPr txBox="1"/>
            <p:nvPr/>
          </p:nvSpPr>
          <p:spPr>
            <a:xfrm rot="10800000">
              <a:off x="6030293" y="2439287"/>
              <a:ext cx="2653697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600" b="1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70 000</a:t>
              </a:r>
            </a:p>
            <a:p>
              <a:pPr algn="ctr"/>
              <a:r>
                <a:rPr lang="de-DE" sz="24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Eingabeneuronen</a:t>
              </a:r>
              <a:endParaRPr lang="de-DE" sz="2600" dirty="0">
                <a:solidFill>
                  <a:schemeClr val="bg1"/>
                </a:solidFill>
                <a:latin typeface="NexusSansPro-Regular" panose="02010504030101020104" pitchFamily="50" charset="0"/>
              </a:endParaRP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Ansatz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8A07A2D6-EBD9-431C-88AF-5ADB45F74350}"/>
              </a:ext>
            </a:extLst>
          </p:cNvPr>
          <p:cNvGrpSpPr/>
          <p:nvPr/>
        </p:nvGrpSpPr>
        <p:grpSpPr>
          <a:xfrm>
            <a:off x="490714" y="3855266"/>
            <a:ext cx="8162572" cy="1893271"/>
            <a:chOff x="490714" y="3870546"/>
            <a:chExt cx="8162572" cy="1893271"/>
          </a:xfrm>
        </p:grpSpPr>
        <p:sp>
          <p:nvSpPr>
            <p:cNvPr id="3" name="Rechteck: abgerundete Ecken 2">
              <a:extLst>
                <a:ext uri="{FF2B5EF4-FFF2-40B4-BE49-F238E27FC236}">
                  <a16:creationId xmlns:a16="http://schemas.microsoft.com/office/drawing/2014/main" id="{B19D8E67-DDB8-4969-8755-58978FD34DCF}"/>
                </a:ext>
              </a:extLst>
            </p:cNvPr>
            <p:cNvSpPr/>
            <p:nvPr/>
          </p:nvSpPr>
          <p:spPr>
            <a:xfrm>
              <a:off x="490714" y="4797152"/>
              <a:ext cx="8162572" cy="966665"/>
            </a:xfrm>
            <a:prstGeom prst="round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800" dirty="0">
                  <a:latin typeface="NexusSansPro-Bold" panose="02010804060101020104" pitchFamily="50" charset="0"/>
                </a:rPr>
                <a:t>Netzgröße reduzieren</a:t>
              </a:r>
            </a:p>
          </p:txBody>
        </p:sp>
        <p:sp>
          <p:nvSpPr>
            <p:cNvPr id="4" name="Pfeil: nach unten 3">
              <a:extLst>
                <a:ext uri="{FF2B5EF4-FFF2-40B4-BE49-F238E27FC236}">
                  <a16:creationId xmlns:a16="http://schemas.microsoft.com/office/drawing/2014/main" id="{D79C041D-765A-4E18-8538-BD778CFDA25F}"/>
                </a:ext>
              </a:extLst>
            </p:cNvPr>
            <p:cNvSpPr/>
            <p:nvPr/>
          </p:nvSpPr>
          <p:spPr>
            <a:xfrm>
              <a:off x="4319972" y="3870546"/>
              <a:ext cx="504056" cy="702686"/>
            </a:xfrm>
            <a:prstGeom prst="downArrow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761899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Ansatz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17F6441B-C40A-45B7-AA0A-2006EE0B30B7}"/>
              </a:ext>
            </a:extLst>
          </p:cNvPr>
          <p:cNvGrpSpPr/>
          <p:nvPr/>
        </p:nvGrpSpPr>
        <p:grpSpPr>
          <a:xfrm rot="10800000">
            <a:off x="395536" y="2168860"/>
            <a:ext cx="8267826" cy="2520280"/>
            <a:chOff x="511342" y="2060848"/>
            <a:chExt cx="8267826" cy="2520280"/>
          </a:xfrm>
        </p:grpSpPr>
        <p:sp>
          <p:nvSpPr>
            <p:cNvPr id="8" name="Rechteck: obere Ecken abgerundet 7">
              <a:extLst>
                <a:ext uri="{FF2B5EF4-FFF2-40B4-BE49-F238E27FC236}">
                  <a16:creationId xmlns:a16="http://schemas.microsoft.com/office/drawing/2014/main" id="{8AFA0CE9-7AE1-4043-BDC4-8BB5E3934D5E}"/>
                </a:ext>
              </a:extLst>
            </p:cNvPr>
            <p:cNvSpPr/>
            <p:nvPr/>
          </p:nvSpPr>
          <p:spPr>
            <a:xfrm flipV="1">
              <a:off x="521418" y="3610068"/>
              <a:ext cx="8172648" cy="971060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none"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4BA150E-7651-4860-A9C0-B0559BBA6990}"/>
                </a:ext>
              </a:extLst>
            </p:cNvPr>
            <p:cNvSpPr txBox="1"/>
            <p:nvPr/>
          </p:nvSpPr>
          <p:spPr>
            <a:xfrm rot="10800000">
              <a:off x="511342" y="3833988"/>
              <a:ext cx="81726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chemeClr val="bg1"/>
                  </a:solidFill>
                  <a:latin typeface="NexusSansPro-Bold" panose="02010804060101020104" pitchFamily="50" charset="0"/>
                </a:rPr>
                <a:t>Komplikationen</a:t>
              </a:r>
            </a:p>
          </p:txBody>
        </p:sp>
        <p:sp>
          <p:nvSpPr>
            <p:cNvPr id="10" name="Rechteck: eine Ecke abgerundet 9">
              <a:extLst>
                <a:ext uri="{FF2B5EF4-FFF2-40B4-BE49-F238E27FC236}">
                  <a16:creationId xmlns:a16="http://schemas.microsoft.com/office/drawing/2014/main" id="{7E6496E9-6F8E-4120-8021-3F19AA3B3888}"/>
                </a:ext>
              </a:extLst>
            </p:cNvPr>
            <p:cNvSpPr/>
            <p:nvPr/>
          </p:nvSpPr>
          <p:spPr>
            <a:xfrm>
              <a:off x="6030292" y="2060848"/>
              <a:ext cx="2663773" cy="1440160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9556F3FE-0146-4808-9746-B3AB017DA5FF}"/>
                </a:ext>
              </a:extLst>
            </p:cNvPr>
            <p:cNvSpPr/>
            <p:nvPr/>
          </p:nvSpPr>
          <p:spPr>
            <a:xfrm rot="10800000">
              <a:off x="3221980" y="2060848"/>
              <a:ext cx="2700040" cy="1440160"/>
            </a:xfrm>
            <a:prstGeom prst="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600" dirty="0">
                  <a:latin typeface="NexusSansPro-Regular" panose="02010504030101020104" pitchFamily="50" charset="0"/>
                </a:rPr>
                <a:t>Trainings-methoden</a:t>
              </a:r>
            </a:p>
          </p:txBody>
        </p:sp>
        <p:sp>
          <p:nvSpPr>
            <p:cNvPr id="12" name="Rechteck: eine Ecke abgerundet 11">
              <a:extLst>
                <a:ext uri="{FF2B5EF4-FFF2-40B4-BE49-F238E27FC236}">
                  <a16:creationId xmlns:a16="http://schemas.microsoft.com/office/drawing/2014/main" id="{1C7F6178-42E9-4EFC-9B52-9B09031B4D2D}"/>
                </a:ext>
              </a:extLst>
            </p:cNvPr>
            <p:cNvSpPr/>
            <p:nvPr/>
          </p:nvSpPr>
          <p:spPr>
            <a:xfrm flipH="1">
              <a:off x="521418" y="2065243"/>
              <a:ext cx="2592289" cy="1440160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918C4EE-F456-4E2A-9B8C-D30976FE0899}"/>
                </a:ext>
              </a:extLst>
            </p:cNvPr>
            <p:cNvSpPr txBox="1"/>
            <p:nvPr/>
          </p:nvSpPr>
          <p:spPr>
            <a:xfrm rot="10800000">
              <a:off x="511343" y="2539102"/>
              <a:ext cx="259228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Skalierbarkeit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1886A54E-8B57-4B63-B090-F83ADC8CD027}"/>
                </a:ext>
              </a:extLst>
            </p:cNvPr>
            <p:cNvSpPr txBox="1"/>
            <p:nvPr/>
          </p:nvSpPr>
          <p:spPr>
            <a:xfrm rot="10800000">
              <a:off x="5945190" y="2283685"/>
              <a:ext cx="283397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Belohnungs-</a:t>
              </a:r>
            </a:p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9222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Ansatz</a:t>
            </a:r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B19D8E67-DDB8-4969-8755-58978FD34DCF}"/>
              </a:ext>
            </a:extLst>
          </p:cNvPr>
          <p:cNvSpPr/>
          <p:nvPr/>
        </p:nvSpPr>
        <p:spPr>
          <a:xfrm>
            <a:off x="2772000" y="1629000"/>
            <a:ext cx="3600000" cy="3600000"/>
          </a:xfrm>
          <a:prstGeom prst="ellipse">
            <a:avLst/>
          </a:prstGeom>
          <a:solidFill>
            <a:srgbClr val="BE1E3C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000" dirty="0">
                <a:latin typeface="NexusSansPro-Bold" panose="02010804060101020104" pitchFamily="50" charset="0"/>
              </a:rPr>
              <a:t>Heuristik</a:t>
            </a:r>
            <a:endParaRPr lang="de-DE" sz="2800" dirty="0">
              <a:latin typeface="NexusSansPro-Bold" panose="020108040601010201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463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E2579B95-CABD-47FD-A4B7-4F9AEA0FF6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2800" dirty="0">
                <a:latin typeface="NexusSansPro-Bold" panose="02010804060101020104" pitchFamily="50" charset="0"/>
              </a:rPr>
              <a:t>Analyse</a:t>
            </a:r>
            <a:endParaRPr lang="de-DE" dirty="0">
              <a:latin typeface="NexusSansPro-Bold" panose="02010804060101020104" pitchFamily="50" charset="0"/>
            </a:endParaRPr>
          </a:p>
        </p:txBody>
      </p:sp>
      <p:pic>
        <p:nvPicPr>
          <p:cNvPr id="15" name="Bildplatzhalter 14" descr="Ein Bild, das Text enthält.&#10;&#10;Automatisch generierte Beschreibung">
            <a:extLst>
              <a:ext uri="{FF2B5EF4-FFF2-40B4-BE49-F238E27FC236}">
                <a16:creationId xmlns:a16="http://schemas.microsoft.com/office/drawing/2014/main" id="{02EC69FE-4CD8-4AF3-8565-D14C8447ADB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" r="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4242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Grundlagen der Analyse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17F6441B-C40A-45B7-AA0A-2006EE0B30B7}"/>
              </a:ext>
            </a:extLst>
          </p:cNvPr>
          <p:cNvGrpSpPr/>
          <p:nvPr/>
        </p:nvGrpSpPr>
        <p:grpSpPr>
          <a:xfrm rot="10800000">
            <a:off x="480634" y="2168860"/>
            <a:ext cx="8182728" cy="2520280"/>
            <a:chOff x="511342" y="2060848"/>
            <a:chExt cx="8182728" cy="2520280"/>
          </a:xfrm>
        </p:grpSpPr>
        <p:sp>
          <p:nvSpPr>
            <p:cNvPr id="8" name="Rechteck: obere Ecken abgerundet 7">
              <a:extLst>
                <a:ext uri="{FF2B5EF4-FFF2-40B4-BE49-F238E27FC236}">
                  <a16:creationId xmlns:a16="http://schemas.microsoft.com/office/drawing/2014/main" id="{8AFA0CE9-7AE1-4043-BDC4-8BB5E3934D5E}"/>
                </a:ext>
              </a:extLst>
            </p:cNvPr>
            <p:cNvSpPr/>
            <p:nvPr/>
          </p:nvSpPr>
          <p:spPr>
            <a:xfrm flipV="1">
              <a:off x="521418" y="3610068"/>
              <a:ext cx="8172648" cy="971060"/>
            </a:xfrm>
            <a:prstGeom prst="round2SameRect">
              <a:avLst/>
            </a:prstGeom>
            <a:solidFill>
              <a:srgbClr val="BE1E3C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none"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4BA150E-7651-4860-A9C0-B0559BBA6990}"/>
                </a:ext>
              </a:extLst>
            </p:cNvPr>
            <p:cNvSpPr txBox="1"/>
            <p:nvPr/>
          </p:nvSpPr>
          <p:spPr>
            <a:xfrm rot="10800000">
              <a:off x="511342" y="3833988"/>
              <a:ext cx="81726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chemeClr val="bg1"/>
                  </a:solidFill>
                  <a:latin typeface="NexusSansPro-Bold" panose="02010804060101020104" pitchFamily="50" charset="0"/>
                </a:rPr>
                <a:t>PostgreSQL Datenbank</a:t>
              </a:r>
            </a:p>
          </p:txBody>
        </p:sp>
        <p:sp>
          <p:nvSpPr>
            <p:cNvPr id="10" name="Rechteck: eine Ecke abgerundet 9">
              <a:extLst>
                <a:ext uri="{FF2B5EF4-FFF2-40B4-BE49-F238E27FC236}">
                  <a16:creationId xmlns:a16="http://schemas.microsoft.com/office/drawing/2014/main" id="{7E6496E9-6F8E-4120-8021-3F19AA3B3888}"/>
                </a:ext>
              </a:extLst>
            </p:cNvPr>
            <p:cNvSpPr/>
            <p:nvPr/>
          </p:nvSpPr>
          <p:spPr>
            <a:xfrm>
              <a:off x="4687804" y="2060848"/>
              <a:ext cx="4006262" cy="1440160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2" name="Rechteck: eine Ecke abgerundet 11">
              <a:extLst>
                <a:ext uri="{FF2B5EF4-FFF2-40B4-BE49-F238E27FC236}">
                  <a16:creationId xmlns:a16="http://schemas.microsoft.com/office/drawing/2014/main" id="{1C7F6178-42E9-4EFC-9B52-9B09031B4D2D}"/>
                </a:ext>
              </a:extLst>
            </p:cNvPr>
            <p:cNvSpPr/>
            <p:nvPr/>
          </p:nvSpPr>
          <p:spPr>
            <a:xfrm flipH="1">
              <a:off x="521417" y="2065243"/>
              <a:ext cx="3996186" cy="1440160"/>
            </a:xfrm>
            <a:prstGeom prst="round1Rect">
              <a:avLst/>
            </a:prstGeom>
            <a:solidFill>
              <a:srgbClr val="666666"/>
            </a:solidFill>
            <a:ln w="19050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latin typeface="NexusSansPro-Regular" panose="02010504030101020104" pitchFamily="50" charset="0"/>
              </a:endParaRP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E918C4EE-F456-4E2A-9B8C-D30976FE0899}"/>
                </a:ext>
              </a:extLst>
            </p:cNvPr>
            <p:cNvSpPr txBox="1"/>
            <p:nvPr/>
          </p:nvSpPr>
          <p:spPr>
            <a:xfrm rot="10800000">
              <a:off x="521420" y="2339047"/>
              <a:ext cx="3996186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Spieldaten mit</a:t>
              </a:r>
            </a:p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entwickelten Strategien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1886A54E-8B57-4B63-B090-F83ADC8CD027}"/>
                </a:ext>
              </a:extLst>
            </p:cNvPr>
            <p:cNvSpPr txBox="1"/>
            <p:nvPr/>
          </p:nvSpPr>
          <p:spPr>
            <a:xfrm rot="10800000">
              <a:off x="4687804" y="2283685"/>
              <a:ext cx="4006266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Spieldaten</a:t>
              </a:r>
            </a:p>
            <a:p>
              <a:pPr algn="ctr"/>
              <a:r>
                <a:rPr lang="de-DE" sz="2600" dirty="0">
                  <a:solidFill>
                    <a:schemeClr val="bg1"/>
                  </a:solidFill>
                  <a:latin typeface="NexusSansPro-Regular" panose="02010504030101020104" pitchFamily="50" charset="0"/>
                </a:rPr>
                <a:t>mit EndRound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2934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B1A7C-0C79-4343-8473-80EC63DB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NexusSansPro-Bold" panose="02010804060101020104" pitchFamily="50" charset="0"/>
              </a:rPr>
              <a:t>Ergebnisse der Spielanalyse</a:t>
            </a:r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B4D9D38D-1A07-4E36-AA53-E996142644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5229921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976014"/>
      </p:ext>
    </p:extLst>
  </p:cSld>
  <p:clrMapOvr>
    <a:masterClrMapping/>
  </p:clrMapOvr>
</p:sld>
</file>

<file path=ppt/theme/theme1.xml><?xml version="1.0" encoding="utf-8"?>
<a:theme xmlns:a="http://schemas.openxmlformats.org/drawingml/2006/main" name="TUBraunschweig_PPT2007_Folienpool_pptx">
  <a:themeElements>
    <a:clrScheme name="TU Braunschweig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BE1E3C"/>
      </a:accent1>
      <a:accent2>
        <a:srgbClr val="4DA6CB"/>
      </a:accent2>
      <a:accent3>
        <a:srgbClr val="ADBF4D"/>
      </a:accent3>
      <a:accent4>
        <a:srgbClr val="FA6E00"/>
      </a:accent4>
      <a:accent5>
        <a:srgbClr val="407E97"/>
      </a:accent5>
      <a:accent6>
        <a:srgbClr val="984098"/>
      </a:accent6>
      <a:hlink>
        <a:srgbClr val="BE1E3C"/>
      </a:hlink>
      <a:folHlink>
        <a:srgbClr val="760054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Galathe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/>
      </a:spPr>
      <a:bodyPr rtlCol="0" anchor="ctr"/>
      <a:lstStyle>
        <a:defPPr algn="ctr">
          <a:defRPr dirty="0" smtClean="0"/>
        </a:defPPr>
      </a:lstStyle>
      <a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TUBraunschweig_PPT2007_Folienpool_pptx 1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BE1E3C"/>
        </a:accent1>
        <a:accent2>
          <a:srgbClr val="4DA6CB"/>
        </a:accent2>
        <a:accent3>
          <a:srgbClr val="FFFFFF"/>
        </a:accent3>
        <a:accent4>
          <a:srgbClr val="000000"/>
        </a:accent4>
        <a:accent5>
          <a:srgbClr val="DBABAF"/>
        </a:accent5>
        <a:accent6>
          <a:srgbClr val="4596B8"/>
        </a:accent6>
        <a:hlink>
          <a:srgbClr val="BE1E3C"/>
        </a:hlink>
        <a:folHlink>
          <a:srgbClr val="76005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385</Words>
  <Application>Microsoft Office PowerPoint</Application>
  <PresentationFormat>Bildschirmpräsentation (4:3)</PresentationFormat>
  <Paragraphs>179</Paragraphs>
  <Slides>39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39</vt:i4>
      </vt:variant>
    </vt:vector>
  </HeadingPairs>
  <TitlesOfParts>
    <vt:vector size="46" baseType="lpstr">
      <vt:lpstr>Arial</vt:lpstr>
      <vt:lpstr>Cambria Math</vt:lpstr>
      <vt:lpstr>NexusSansPro-Bold</vt:lpstr>
      <vt:lpstr>NexusSansPro-Regular</vt:lpstr>
      <vt:lpstr>Wingdings</vt:lpstr>
      <vt:lpstr>TUBraunschweig_PPT2007_Folienpool_pptx</vt:lpstr>
      <vt:lpstr>Adobe Acrobat Document</vt:lpstr>
      <vt:lpstr>informatiCup 2020 - Pandemie!</vt:lpstr>
      <vt:lpstr>Gliederung</vt:lpstr>
      <vt:lpstr>Ansatz</vt:lpstr>
      <vt:lpstr>Ansatz</vt:lpstr>
      <vt:lpstr>Ansatz</vt:lpstr>
      <vt:lpstr>Ansatz</vt:lpstr>
      <vt:lpstr>Analyse</vt:lpstr>
      <vt:lpstr>Grundlagen der Analyse</vt:lpstr>
      <vt:lpstr>Ergebnisse der Spielanalyse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Lösungsansatz</vt:lpstr>
      <vt:lpstr>Wichtige Erkenntnisse</vt:lpstr>
      <vt:lpstr>PowerPoint-Präsentation</vt:lpstr>
      <vt:lpstr>PowerPoint-Präsentation</vt:lpstr>
      <vt:lpstr>Lösungsansatz</vt:lpstr>
      <vt:lpstr>Lösungsansatz</vt:lpstr>
      <vt:lpstr>Lösungsansatz</vt:lpstr>
      <vt:lpstr>PowerPoint-Präsentation</vt:lpstr>
      <vt:lpstr>PowerPoint-Präsentation</vt:lpstr>
      <vt:lpstr>Ergebnis</vt:lpstr>
      <vt:lpstr>Lösungsansatz</vt:lpstr>
      <vt:lpstr>PowerPoint-Präsentation</vt:lpstr>
      <vt:lpstr>Ergebnisse</vt:lpstr>
      <vt:lpstr>Ergebnis</vt:lpstr>
      <vt:lpstr>Ergebnis</vt:lpstr>
      <vt:lpstr>Ergebnis</vt:lpstr>
      <vt:lpstr>Bewertung der Lösung</vt:lpstr>
      <vt:lpstr>Bewertung der Lösung</vt:lpstr>
      <vt:lpstr>Zusammenfassung</vt:lpstr>
      <vt:lpstr>Bildnachweis</vt:lpstr>
      <vt:lpstr>Venn Diagramm</vt:lpstr>
      <vt:lpstr>Formel für das tödlichste Pathogen</vt:lpstr>
      <vt:lpstr>Aktivitätsdiagramm Deadly</vt:lpstr>
    </vt:vector>
  </TitlesOfParts>
  <Company>TU Braunschweig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Fynn Schulze</dc:creator>
  <cp:lastModifiedBy>Fynn Schulze</cp:lastModifiedBy>
  <cp:revision>68</cp:revision>
  <cp:lastPrinted>2020-03-24T21:17:31Z</cp:lastPrinted>
  <dcterms:created xsi:type="dcterms:W3CDTF">2020-03-19T08:58:56Z</dcterms:created>
  <dcterms:modified xsi:type="dcterms:W3CDTF">2020-03-25T19:42:59Z</dcterms:modified>
</cp:coreProperties>
</file>

<file path=docProps/thumbnail.jpeg>
</file>